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8" r:id="rId2"/>
    <p:sldId id="256" r:id="rId3"/>
    <p:sldId id="260" r:id="rId4"/>
    <p:sldId id="258" r:id="rId5"/>
    <p:sldId id="273" r:id="rId6"/>
    <p:sldId id="261" r:id="rId7"/>
    <p:sldId id="262" r:id="rId8"/>
    <p:sldId id="274" r:id="rId9"/>
    <p:sldId id="266" r:id="rId10"/>
    <p:sldId id="276" r:id="rId11"/>
    <p:sldId id="264" r:id="rId12"/>
    <p:sldId id="265" r:id="rId13"/>
    <p:sldId id="275" r:id="rId14"/>
    <p:sldId id="277" r:id="rId15"/>
    <p:sldId id="272" r:id="rId16"/>
    <p:sldId id="271" r:id="rId17"/>
    <p:sldId id="269" r:id="rId18"/>
    <p:sldId id="268"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CDD0"/>
    <a:srgbClr val="32D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721" autoAdjust="0"/>
  </p:normalViewPr>
  <p:slideViewPr>
    <p:cSldViewPr snapToGrid="0">
      <p:cViewPr varScale="1">
        <p:scale>
          <a:sx n="108" d="100"/>
          <a:sy n="108" d="100"/>
        </p:scale>
        <p:origin x="776"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1E543-4F4D-44B7-A74D-588D65B3E68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5D20E11A-4525-4640-89B0-D09A7F99BC62}"/>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81C3AC7-90A7-4334-9139-B398371D2A04}" type="datetimeFigureOut">
              <a:rPr lang="en-US" smtClean="0"/>
              <a:t>3/1/24</a:t>
            </a:fld>
            <a:endParaRPr lang="en-US"/>
          </a:p>
        </p:txBody>
      </p:sp>
      <p:sp>
        <p:nvSpPr>
          <p:cNvPr id="4" name="Footer Placeholder 3">
            <a:extLst>
              <a:ext uri="{FF2B5EF4-FFF2-40B4-BE49-F238E27FC236}">
                <a16:creationId xmlns:a16="http://schemas.microsoft.com/office/drawing/2014/main" id="{7786A501-522B-4E9B-B75B-151C3DF83FE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F3A700-F834-491D-A626-510168204144}"/>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4AACD8E-A030-4807-880B-8944FF768DE0}" type="slidenum">
              <a:rPr lang="en-US" smtClean="0"/>
              <a:t>‹#›</a:t>
            </a:fld>
            <a:endParaRPr lang="en-US"/>
          </a:p>
        </p:txBody>
      </p:sp>
    </p:spTree>
    <p:extLst>
      <p:ext uri="{BB962C8B-B14F-4D97-AF65-F5344CB8AC3E}">
        <p14:creationId xmlns:p14="http://schemas.microsoft.com/office/powerpoint/2010/main" val="417218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9ABB0BB-53B7-4360-B644-047AAF586CE1}" type="datetimeFigureOut">
              <a:rPr lang="en-US" smtClean="0"/>
              <a:t>3/1/24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E01013C-160C-419E-A1DE-7EBC7A271694}" type="slidenum">
              <a:rPr lang="en-US" smtClean="0"/>
              <a:t>‹#›</a:t>
            </a:fld>
            <a:endParaRPr lang="en-US" dirty="0"/>
          </a:p>
        </p:txBody>
      </p:sp>
    </p:spTree>
    <p:extLst>
      <p:ext uri="{BB962C8B-B14F-4D97-AF65-F5344CB8AC3E}">
        <p14:creationId xmlns:p14="http://schemas.microsoft.com/office/powerpoint/2010/main" val="108043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01013C-160C-419E-A1DE-7EBC7A271694}" type="slidenum">
              <a:rPr lang="en-US" smtClean="0"/>
              <a:t>1</a:t>
            </a:fld>
            <a:endParaRPr lang="en-US" dirty="0"/>
          </a:p>
        </p:txBody>
      </p:sp>
    </p:spTree>
    <p:extLst>
      <p:ext uri="{BB962C8B-B14F-4D97-AF65-F5344CB8AC3E}">
        <p14:creationId xmlns:p14="http://schemas.microsoft.com/office/powerpoint/2010/main" val="71105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MRABA is a binding contract after Preference.  This says that you would accept a bid from any sorority that you write down.  The MRABA binds you for one calendar year.</a:t>
            </a:r>
          </a:p>
        </p:txBody>
      </p:sp>
      <p:sp>
        <p:nvSpPr>
          <p:cNvPr id="4" name="Slide Number Placeholder 3"/>
          <p:cNvSpPr>
            <a:spLocks noGrp="1"/>
          </p:cNvSpPr>
          <p:nvPr>
            <p:ph type="sldNum" sz="quarter" idx="5"/>
          </p:nvPr>
        </p:nvSpPr>
        <p:spPr/>
        <p:txBody>
          <a:bodyPr/>
          <a:lstStyle/>
          <a:p>
            <a:fld id="{9E01013C-160C-419E-A1DE-7EBC7A271694}" type="slidenum">
              <a:rPr lang="en-US" smtClean="0"/>
              <a:t>10</a:t>
            </a:fld>
            <a:endParaRPr lang="en-US" dirty="0"/>
          </a:p>
        </p:txBody>
      </p:sp>
    </p:spTree>
    <p:extLst>
      <p:ext uri="{BB962C8B-B14F-4D97-AF65-F5344CB8AC3E}">
        <p14:creationId xmlns:p14="http://schemas.microsoft.com/office/powerpoint/2010/main" val="227200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opinion of each chapter that should affect</a:t>
            </a:r>
          </a:p>
          <a:p>
            <a:r>
              <a:rPr lang="en-US" dirty="0"/>
              <a:t>your decision is yours. Chapters vary from campus</a:t>
            </a:r>
          </a:p>
          <a:p>
            <a:r>
              <a:rPr lang="en-US" dirty="0"/>
              <a:t>to campus and from year to year depending on</a:t>
            </a:r>
          </a:p>
          <a:p>
            <a:r>
              <a:rPr lang="en-US" dirty="0"/>
              <a:t>membership. If you allow someone else's perceptions</a:t>
            </a:r>
          </a:p>
          <a:p>
            <a:r>
              <a:rPr lang="en-US" dirty="0"/>
              <a:t>to influence you, you may not be satisfied with your</a:t>
            </a:r>
          </a:p>
          <a:p>
            <a:r>
              <a:rPr lang="en-US" dirty="0"/>
              <a:t>choice in a sorority. Each chapter is made up of</a:t>
            </a:r>
          </a:p>
          <a:p>
            <a:r>
              <a:rPr lang="en-US" dirty="0"/>
              <a:t>women with a range of personalities and qualities. If</a:t>
            </a:r>
          </a:p>
          <a:p>
            <a:r>
              <a:rPr lang="en-US" dirty="0"/>
              <a:t>you hear any derogatory remarks about a particular</a:t>
            </a:r>
          </a:p>
          <a:p>
            <a:r>
              <a:rPr lang="en-US" dirty="0"/>
              <a:t>chapter or sisters, we ask you to please inform your</a:t>
            </a:r>
          </a:p>
          <a:p>
            <a:r>
              <a:rPr lang="en-US" dirty="0"/>
              <a:t>recruitment counselor and to disregard them.</a:t>
            </a:r>
          </a:p>
        </p:txBody>
      </p:sp>
      <p:sp>
        <p:nvSpPr>
          <p:cNvPr id="4" name="Slide Number Placeholder 3"/>
          <p:cNvSpPr>
            <a:spLocks noGrp="1"/>
          </p:cNvSpPr>
          <p:nvPr>
            <p:ph type="sldNum" sz="quarter" idx="5"/>
          </p:nvPr>
        </p:nvSpPr>
        <p:spPr/>
        <p:txBody>
          <a:bodyPr/>
          <a:lstStyle/>
          <a:p>
            <a:fld id="{9E01013C-160C-419E-A1DE-7EBC7A271694}" type="slidenum">
              <a:rPr lang="en-US" smtClean="0"/>
              <a:t>11</a:t>
            </a:fld>
            <a:endParaRPr lang="en-US" dirty="0"/>
          </a:p>
        </p:txBody>
      </p:sp>
    </p:spTree>
    <p:extLst>
      <p:ext uri="{BB962C8B-B14F-4D97-AF65-F5344CB8AC3E}">
        <p14:creationId xmlns:p14="http://schemas.microsoft.com/office/powerpoint/2010/main" val="396026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Panhellenic sororities are not-for-profit organizations, meaning they count on the dues of their members to function. All sorority finances are handled through each organization, not the University. Every chapter manages their finances differently. Some chapters split their payments into installments throughout the semester while other chapters have their dues paid in one lump sum at the beginning of the semester. The items included in a member’s dues are also unique to each chapter. Some chapters include items such as an activity fee, social fee, room, board, new member education, initiation fee and other fees in their dues. Other chapters have a base fee with a la carte fees throughout the year. In addition, chapters may manage their finances through the internet or through the finance chair of the chapter directly. Each chapter will discuss their own specific financial commitments during the socials on philanthropy day. </a:t>
            </a:r>
          </a:p>
          <a:p>
            <a:endParaRPr lang="en-US" dirty="0"/>
          </a:p>
          <a:p>
            <a:r>
              <a:rPr lang="en-US" dirty="0"/>
              <a:t>Housing Commitments – generally one year, but please be sure to ask!</a:t>
            </a:r>
          </a:p>
          <a:p>
            <a:endParaRPr lang="en-US" dirty="0"/>
          </a:p>
          <a:p>
            <a:r>
              <a:rPr lang="en-US" dirty="0"/>
              <a:t>Time Commitments – chapter meetings, philanthropy events, recruitment participation, social events, leadership </a:t>
            </a:r>
          </a:p>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12</a:t>
            </a:fld>
            <a:endParaRPr lang="en-US" dirty="0"/>
          </a:p>
        </p:txBody>
      </p:sp>
    </p:spTree>
    <p:extLst>
      <p:ext uri="{BB962C8B-B14F-4D97-AF65-F5344CB8AC3E}">
        <p14:creationId xmlns:p14="http://schemas.microsoft.com/office/powerpoint/2010/main" val="25289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opinion of each chapter that should affect</a:t>
            </a:r>
          </a:p>
          <a:p>
            <a:r>
              <a:rPr lang="en-US" dirty="0"/>
              <a:t>your decision is yours. Chapters vary from campus</a:t>
            </a:r>
          </a:p>
          <a:p>
            <a:r>
              <a:rPr lang="en-US" dirty="0"/>
              <a:t>to campus and from year to year depending on</a:t>
            </a:r>
          </a:p>
          <a:p>
            <a:r>
              <a:rPr lang="en-US" dirty="0"/>
              <a:t>membership. If you allow someone else's perceptions</a:t>
            </a:r>
          </a:p>
          <a:p>
            <a:r>
              <a:rPr lang="en-US" dirty="0"/>
              <a:t>to influence you, you may not be satisfied with your</a:t>
            </a:r>
          </a:p>
          <a:p>
            <a:r>
              <a:rPr lang="en-US" dirty="0"/>
              <a:t>choice in a sorority. Each chapter is made up of</a:t>
            </a:r>
          </a:p>
          <a:p>
            <a:r>
              <a:rPr lang="en-US" dirty="0"/>
              <a:t>women with a range of personalities and qualities. If</a:t>
            </a:r>
          </a:p>
          <a:p>
            <a:r>
              <a:rPr lang="en-US" dirty="0"/>
              <a:t>you hear any derogatory remarks about a particular</a:t>
            </a:r>
          </a:p>
          <a:p>
            <a:r>
              <a:rPr lang="en-US" dirty="0"/>
              <a:t>chapter or sisters, we ask you to please inform your</a:t>
            </a:r>
          </a:p>
          <a:p>
            <a:r>
              <a:rPr lang="en-US" dirty="0"/>
              <a:t>recruitment counselor and to disregard them.</a:t>
            </a:r>
          </a:p>
        </p:txBody>
      </p:sp>
      <p:sp>
        <p:nvSpPr>
          <p:cNvPr id="4" name="Slide Number Placeholder 3"/>
          <p:cNvSpPr>
            <a:spLocks noGrp="1"/>
          </p:cNvSpPr>
          <p:nvPr>
            <p:ph type="sldNum" sz="quarter" idx="5"/>
          </p:nvPr>
        </p:nvSpPr>
        <p:spPr/>
        <p:txBody>
          <a:bodyPr/>
          <a:lstStyle/>
          <a:p>
            <a:fld id="{9E01013C-160C-419E-A1DE-7EBC7A271694}" type="slidenum">
              <a:rPr lang="en-US" smtClean="0"/>
              <a:t>13</a:t>
            </a:fld>
            <a:endParaRPr lang="en-US" dirty="0"/>
          </a:p>
        </p:txBody>
      </p:sp>
    </p:spTree>
    <p:extLst>
      <p:ext uri="{BB962C8B-B14F-4D97-AF65-F5344CB8AC3E}">
        <p14:creationId xmlns:p14="http://schemas.microsoft.com/office/powerpoint/2010/main" val="697496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opinion of each chapter that should affect</a:t>
            </a:r>
          </a:p>
          <a:p>
            <a:r>
              <a:rPr lang="en-US" dirty="0"/>
              <a:t>your decision is yours. Chapters vary from campus</a:t>
            </a:r>
          </a:p>
          <a:p>
            <a:r>
              <a:rPr lang="en-US" dirty="0"/>
              <a:t>to campus and from year to year depending on</a:t>
            </a:r>
          </a:p>
          <a:p>
            <a:r>
              <a:rPr lang="en-US" dirty="0"/>
              <a:t>membership. If you allow someone else's perceptions</a:t>
            </a:r>
          </a:p>
          <a:p>
            <a:r>
              <a:rPr lang="en-US" dirty="0"/>
              <a:t>to influence you, you may not be satisfied with your</a:t>
            </a:r>
          </a:p>
          <a:p>
            <a:r>
              <a:rPr lang="en-US" dirty="0"/>
              <a:t>choice in a sorority. Each chapter is made up of</a:t>
            </a:r>
          </a:p>
          <a:p>
            <a:r>
              <a:rPr lang="en-US" dirty="0"/>
              <a:t>women with a range of personalities and qualities. If</a:t>
            </a:r>
          </a:p>
          <a:p>
            <a:r>
              <a:rPr lang="en-US" dirty="0"/>
              <a:t>you hear any derogatory remarks about a particular</a:t>
            </a:r>
          </a:p>
          <a:p>
            <a:r>
              <a:rPr lang="en-US" dirty="0"/>
              <a:t>chapter or sisters, we ask you to please inform your</a:t>
            </a:r>
          </a:p>
          <a:p>
            <a:r>
              <a:rPr lang="en-US" dirty="0"/>
              <a:t>recruitment counselor and to disregard them.</a:t>
            </a:r>
          </a:p>
        </p:txBody>
      </p:sp>
      <p:sp>
        <p:nvSpPr>
          <p:cNvPr id="4" name="Slide Number Placeholder 3"/>
          <p:cNvSpPr>
            <a:spLocks noGrp="1"/>
          </p:cNvSpPr>
          <p:nvPr>
            <p:ph type="sldNum" sz="quarter" idx="5"/>
          </p:nvPr>
        </p:nvSpPr>
        <p:spPr/>
        <p:txBody>
          <a:bodyPr/>
          <a:lstStyle/>
          <a:p>
            <a:fld id="{9E01013C-160C-419E-A1DE-7EBC7A271694}" type="slidenum">
              <a:rPr lang="en-US" smtClean="0"/>
              <a:t>14</a:t>
            </a:fld>
            <a:endParaRPr lang="en-US" dirty="0"/>
          </a:p>
        </p:txBody>
      </p:sp>
    </p:spTree>
    <p:extLst>
      <p:ext uri="{BB962C8B-B14F-4D97-AF65-F5344CB8AC3E}">
        <p14:creationId xmlns:p14="http://schemas.microsoft.com/office/powerpoint/2010/main" val="386186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required, but are a great way to have all of your information in one place!  This is especially helpful when reaching out for recommendations or speaking with alumnae about recruitment.</a:t>
            </a:r>
          </a:p>
        </p:txBody>
      </p:sp>
      <p:sp>
        <p:nvSpPr>
          <p:cNvPr id="4" name="Slide Number Placeholder 3"/>
          <p:cNvSpPr>
            <a:spLocks noGrp="1"/>
          </p:cNvSpPr>
          <p:nvPr>
            <p:ph type="sldNum" sz="quarter" idx="5"/>
          </p:nvPr>
        </p:nvSpPr>
        <p:spPr/>
        <p:txBody>
          <a:bodyPr/>
          <a:lstStyle/>
          <a:p>
            <a:fld id="{9E01013C-160C-419E-A1DE-7EBC7A271694}" type="slidenum">
              <a:rPr lang="en-US" smtClean="0"/>
              <a:t>15</a:t>
            </a:fld>
            <a:endParaRPr lang="en-US" dirty="0"/>
          </a:p>
        </p:txBody>
      </p:sp>
    </p:spTree>
    <p:extLst>
      <p:ext uri="{BB962C8B-B14F-4D97-AF65-F5344CB8AC3E}">
        <p14:creationId xmlns:p14="http://schemas.microsoft.com/office/powerpoint/2010/main" val="57772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16</a:t>
            </a:fld>
            <a:endParaRPr lang="en-US" dirty="0"/>
          </a:p>
        </p:txBody>
      </p:sp>
    </p:spTree>
    <p:extLst>
      <p:ext uri="{BB962C8B-B14F-4D97-AF65-F5344CB8AC3E}">
        <p14:creationId xmlns:p14="http://schemas.microsoft.com/office/powerpoint/2010/main" val="35824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17</a:t>
            </a:fld>
            <a:endParaRPr lang="en-US" dirty="0"/>
          </a:p>
        </p:txBody>
      </p:sp>
    </p:spTree>
    <p:extLst>
      <p:ext uri="{BB962C8B-B14F-4D97-AF65-F5344CB8AC3E}">
        <p14:creationId xmlns:p14="http://schemas.microsoft.com/office/powerpoint/2010/main" val="105838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18</a:t>
            </a:fld>
            <a:endParaRPr lang="en-US" dirty="0"/>
          </a:p>
        </p:txBody>
      </p:sp>
    </p:spTree>
    <p:extLst>
      <p:ext uri="{BB962C8B-B14F-4D97-AF65-F5344CB8AC3E}">
        <p14:creationId xmlns:p14="http://schemas.microsoft.com/office/powerpoint/2010/main" val="99227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thanks for coming out today. We hope you find this information helpful. Give us a follow on Instagram and/or Facebook for great information and updates on things happening with sorority in Kansas City! </a:t>
            </a:r>
          </a:p>
        </p:txBody>
      </p:sp>
      <p:sp>
        <p:nvSpPr>
          <p:cNvPr id="4" name="Slide Number Placeholder 3"/>
          <p:cNvSpPr>
            <a:spLocks noGrp="1"/>
          </p:cNvSpPr>
          <p:nvPr>
            <p:ph type="sldNum" sz="quarter" idx="5"/>
          </p:nvPr>
        </p:nvSpPr>
        <p:spPr/>
        <p:txBody>
          <a:bodyPr/>
          <a:lstStyle/>
          <a:p>
            <a:fld id="{9E01013C-160C-419E-A1DE-7EBC7A271694}" type="slidenum">
              <a:rPr lang="en-US" smtClean="0"/>
              <a:t>2</a:t>
            </a:fld>
            <a:endParaRPr lang="en-US" dirty="0"/>
          </a:p>
        </p:txBody>
      </p:sp>
    </p:spTree>
    <p:extLst>
      <p:ext uri="{BB962C8B-B14F-4D97-AF65-F5344CB8AC3E}">
        <p14:creationId xmlns:p14="http://schemas.microsoft.com/office/powerpoint/2010/main" val="25391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some introductions. The alumnae panhellenic members in the room today represented many different organizations and we purposely do not share our affiliation.</a:t>
            </a:r>
          </a:p>
          <a:p>
            <a:endParaRPr lang="en-US" dirty="0"/>
          </a:p>
          <a:p>
            <a:r>
              <a:rPr lang="en-US" dirty="0"/>
              <a:t>Alumnae Panhellenic Introduce themselves</a:t>
            </a:r>
          </a:p>
          <a:p>
            <a:endParaRPr lang="en-US" dirty="0"/>
          </a:p>
          <a:p>
            <a:r>
              <a:rPr lang="en-US" dirty="0"/>
              <a:t>Next Students and guests introductions</a:t>
            </a:r>
          </a:p>
        </p:txBody>
      </p:sp>
      <p:sp>
        <p:nvSpPr>
          <p:cNvPr id="4" name="Slide Number Placeholder 3"/>
          <p:cNvSpPr>
            <a:spLocks noGrp="1"/>
          </p:cNvSpPr>
          <p:nvPr>
            <p:ph type="sldNum" sz="quarter" idx="5"/>
          </p:nvPr>
        </p:nvSpPr>
        <p:spPr/>
        <p:txBody>
          <a:bodyPr/>
          <a:lstStyle/>
          <a:p>
            <a:fld id="{9E01013C-160C-419E-A1DE-7EBC7A271694}" type="slidenum">
              <a:rPr lang="en-US" smtClean="0"/>
              <a:t>3</a:t>
            </a:fld>
            <a:endParaRPr lang="en-US" dirty="0"/>
          </a:p>
        </p:txBody>
      </p:sp>
    </p:spTree>
    <p:extLst>
      <p:ext uri="{BB962C8B-B14F-4D97-AF65-F5344CB8AC3E}">
        <p14:creationId xmlns:p14="http://schemas.microsoft.com/office/powerpoint/2010/main" val="37646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up of 26 member organizations, the National Panhellenic Conference is the world’s largest umbrella organization specifically charged with advancing the sorority experience. </a:t>
            </a:r>
          </a:p>
          <a:p>
            <a:endParaRPr lang="en-US" dirty="0"/>
          </a:p>
          <a:p>
            <a:r>
              <a:rPr lang="en-US" dirty="0"/>
              <a:t>The GKC Alumnae Panhellenic Association is an active alumnae chapter with the National Panhellenic Conference (NPC).  The purpose of the associations is:</a:t>
            </a:r>
          </a:p>
          <a:p>
            <a:endParaRPr lang="en-US" dirty="0"/>
          </a:p>
          <a:p>
            <a:r>
              <a:rPr lang="en-US" dirty="0"/>
              <a:t>To promote a friendly, inter-fraternity relationship among KC alumnae, to support local collegiate </a:t>
            </a:r>
          </a:p>
          <a:p>
            <a:endParaRPr lang="en-US" dirty="0"/>
          </a:p>
          <a:p>
            <a:r>
              <a:rPr lang="en-US" dirty="0"/>
              <a:t>National Panhellenic Conference associations and to be a forum for the discussion of all questions of general interest to the fraternity world.</a:t>
            </a:r>
          </a:p>
          <a:p>
            <a:endParaRPr lang="en-US" dirty="0"/>
          </a:p>
          <a:p>
            <a:r>
              <a:rPr lang="en-US" dirty="0"/>
              <a:t>To establish and maintain a Scholarship Fund for the aid of worthy students.</a:t>
            </a:r>
          </a:p>
          <a:p>
            <a:endParaRPr lang="en-US" dirty="0"/>
          </a:p>
          <a:p>
            <a:r>
              <a:rPr lang="en-US" dirty="0"/>
              <a:t>To promote fraternity awareness in the metropolitan area in order to increase fraternity membership.</a:t>
            </a:r>
          </a:p>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4</a:t>
            </a:fld>
            <a:endParaRPr lang="en-US" dirty="0"/>
          </a:p>
        </p:txBody>
      </p:sp>
    </p:spTree>
    <p:extLst>
      <p:ext uri="{BB962C8B-B14F-4D97-AF65-F5344CB8AC3E}">
        <p14:creationId xmlns:p14="http://schemas.microsoft.com/office/powerpoint/2010/main" val="119485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26 organizations have special badges, as well as new member badges that you will wear before Initiation.  There is not a campus that has all 26 groups, so you will see some combination of these sororities on your campus.</a:t>
            </a:r>
          </a:p>
        </p:txBody>
      </p:sp>
      <p:sp>
        <p:nvSpPr>
          <p:cNvPr id="4" name="Slide Number Placeholder 3"/>
          <p:cNvSpPr>
            <a:spLocks noGrp="1"/>
          </p:cNvSpPr>
          <p:nvPr>
            <p:ph type="sldNum" sz="quarter" idx="5"/>
          </p:nvPr>
        </p:nvSpPr>
        <p:spPr/>
        <p:txBody>
          <a:bodyPr/>
          <a:lstStyle/>
          <a:p>
            <a:fld id="{9E01013C-160C-419E-A1DE-7EBC7A271694}" type="slidenum">
              <a:rPr lang="en-US" smtClean="0"/>
              <a:t>5</a:t>
            </a:fld>
            <a:endParaRPr lang="en-US" dirty="0"/>
          </a:p>
        </p:txBody>
      </p:sp>
    </p:spTree>
    <p:extLst>
      <p:ext uri="{BB962C8B-B14F-4D97-AF65-F5344CB8AC3E}">
        <p14:creationId xmlns:p14="http://schemas.microsoft.com/office/powerpoint/2010/main" val="362259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Lifetime Experience – Most years in the room maybe?</a:t>
            </a:r>
          </a:p>
        </p:txBody>
      </p:sp>
      <p:sp>
        <p:nvSpPr>
          <p:cNvPr id="4" name="Slide Number Placeholder 3"/>
          <p:cNvSpPr>
            <a:spLocks noGrp="1"/>
          </p:cNvSpPr>
          <p:nvPr>
            <p:ph type="sldNum" sz="quarter" idx="5"/>
          </p:nvPr>
        </p:nvSpPr>
        <p:spPr/>
        <p:txBody>
          <a:bodyPr/>
          <a:lstStyle/>
          <a:p>
            <a:fld id="{9E01013C-160C-419E-A1DE-7EBC7A271694}" type="slidenum">
              <a:rPr lang="en-US" smtClean="0"/>
              <a:t>6</a:t>
            </a:fld>
            <a:endParaRPr lang="en-US" dirty="0"/>
          </a:p>
        </p:txBody>
      </p:sp>
    </p:spTree>
    <p:extLst>
      <p:ext uri="{BB962C8B-B14F-4D97-AF65-F5344CB8AC3E}">
        <p14:creationId xmlns:p14="http://schemas.microsoft.com/office/powerpoint/2010/main" val="35378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1013C-160C-419E-A1DE-7EBC7A271694}" type="slidenum">
              <a:rPr lang="en-US" smtClean="0"/>
              <a:t>7</a:t>
            </a:fld>
            <a:endParaRPr lang="en-US" dirty="0"/>
          </a:p>
        </p:txBody>
      </p:sp>
    </p:spTree>
    <p:extLst>
      <p:ext uri="{BB962C8B-B14F-4D97-AF65-F5344CB8AC3E}">
        <p14:creationId xmlns:p14="http://schemas.microsoft.com/office/powerpoint/2010/main" val="274594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Recruitment is the chance to explore all chapters on your campus.  About 75% of NPC groups have Primary in the Fall, and the others do it in the Spring. You may have heard of COR/COB/Open Recruitment…that is very common today!  With COR, chapters participate if they have open spaces as set by Panhellenic.  PNM’s do not know who has spaces in COR until just prior, and the number of spaces vary.</a:t>
            </a:r>
          </a:p>
          <a:p>
            <a:endParaRPr lang="en-US" dirty="0"/>
          </a:p>
          <a:p>
            <a:r>
              <a:rPr lang="en-US" dirty="0"/>
              <a:t>Myths about Recruitment – ONE big one is that “there aren’t enough spots for all”.  That is not true!  There is a lot of math and data analytics that go into the back end of recruitment. Quota, the number of spaces available, is taken by the number of PNM’s who are still in the process at Preference round, divided by the number of chapters on campus.  That number sets the number of new members in Primary Recruitment, which is the same for all groups.</a:t>
            </a:r>
          </a:p>
        </p:txBody>
      </p:sp>
      <p:sp>
        <p:nvSpPr>
          <p:cNvPr id="4" name="Slide Number Placeholder 3"/>
          <p:cNvSpPr>
            <a:spLocks noGrp="1"/>
          </p:cNvSpPr>
          <p:nvPr>
            <p:ph type="sldNum" sz="quarter" idx="5"/>
          </p:nvPr>
        </p:nvSpPr>
        <p:spPr/>
        <p:txBody>
          <a:bodyPr/>
          <a:lstStyle/>
          <a:p>
            <a:fld id="{9E01013C-160C-419E-A1DE-7EBC7A271694}" type="slidenum">
              <a:rPr lang="en-US" smtClean="0"/>
              <a:t>8</a:t>
            </a:fld>
            <a:endParaRPr lang="en-US" dirty="0"/>
          </a:p>
        </p:txBody>
      </p:sp>
    </p:spTree>
    <p:extLst>
      <p:ext uri="{BB962C8B-B14F-4D97-AF65-F5344CB8AC3E}">
        <p14:creationId xmlns:p14="http://schemas.microsoft.com/office/powerpoint/2010/main" val="190017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Potential New Member</a:t>
            </a:r>
          </a:p>
          <a:p>
            <a:endParaRPr lang="en-US" sz="900" dirty="0"/>
          </a:p>
          <a:p>
            <a:r>
              <a:rPr lang="en-US" sz="900" dirty="0"/>
              <a:t>A Recruitment Counselor is an upper-class member of a sorority who is disaffiliated from her particular chapter and has been selected to serve as a counselor to potential members during the recruitment process. ... Potential New Members will work with their Recruitment Counselor throughout the fall and formal recruitment.</a:t>
            </a:r>
          </a:p>
          <a:p>
            <a:endParaRPr lang="en-US" sz="900" dirty="0"/>
          </a:p>
          <a:p>
            <a:r>
              <a:rPr lang="en-US" sz="900" dirty="0"/>
              <a:t>At every sorority, every day, you will get to talk to multiple women in that chapter. As the women get to know you they will probably ask about your major, your passions, where you’re from. The overlooked part is that you are also getting to know them. You can ask them the same questions. In fact, it is encouraged. What sorority you join is up to you so take this valuable time to get to know the women. You should also ask about their organization. What sisterhood or philanthropy events do they hold? What kind of academic support do they provide? Use this time to get to know each chapter and ask about things you value. For example, if you value being in an organization that is service oriented, you can ask the member(s) you meet about the service opportunities provided by the chapter.</a:t>
            </a:r>
          </a:p>
          <a:p>
            <a:endParaRPr lang="en-US" sz="900" dirty="0"/>
          </a:p>
          <a:p>
            <a:r>
              <a:rPr lang="en-US" sz="900" dirty="0"/>
              <a:t>Recruitment is a mutual selection process that balances the preferences of each potential new</a:t>
            </a:r>
          </a:p>
          <a:p>
            <a:r>
              <a:rPr lang="en-US" sz="900" dirty="0"/>
              <a:t>member with those of the existing Panhellenic sorority chapters. The Panhellenic Association</a:t>
            </a:r>
          </a:p>
          <a:p>
            <a:r>
              <a:rPr lang="en-US" sz="900" dirty="0"/>
              <a:t>strives to allow every woman an opportunity to find a sorority that best suits their personality,</a:t>
            </a:r>
          </a:p>
          <a:p>
            <a:r>
              <a:rPr lang="en-US" sz="900" dirty="0"/>
              <a:t>interests, and future goals, while providing an organized and unbiased membership selection</a:t>
            </a:r>
          </a:p>
          <a:p>
            <a:r>
              <a:rPr lang="en-US" sz="900" dirty="0"/>
              <a:t>process for the chapters.</a:t>
            </a:r>
          </a:p>
          <a:p>
            <a:r>
              <a:rPr lang="en-US" sz="900" dirty="0"/>
              <a:t>Invitations are only guaranteed to potential new members for the first round. There is no</a:t>
            </a:r>
          </a:p>
          <a:p>
            <a:r>
              <a:rPr lang="en-US" sz="900" dirty="0"/>
              <a:t>guarantee that a PNM will be invited to attend the second, third, or fourth event rounds.</a:t>
            </a:r>
          </a:p>
          <a:p>
            <a:r>
              <a:rPr lang="en-US" sz="900" dirty="0"/>
              <a:t>Invitations to subsequent rounds are made based on the selections of the chapters and the</a:t>
            </a:r>
          </a:p>
          <a:p>
            <a:r>
              <a:rPr lang="en-US" sz="900" dirty="0"/>
              <a:t>preferences of the potential new members. PNM schedules will be maximized so they are able to</a:t>
            </a:r>
          </a:p>
          <a:p>
            <a:r>
              <a:rPr lang="en-US" sz="900" dirty="0"/>
              <a:t>meet with as many chapters as possible during their recruitment experience.</a:t>
            </a:r>
          </a:p>
          <a:p>
            <a:r>
              <a:rPr lang="en-US" sz="900" dirty="0"/>
              <a:t>There is no guarantee that a woman will receive a bid to any sorority. However, if a potential</a:t>
            </a:r>
          </a:p>
          <a:p>
            <a:r>
              <a:rPr lang="en-US" sz="900" dirty="0"/>
              <a:t>new member progresses through the week and attends all the events that they are invited to, and</a:t>
            </a:r>
          </a:p>
          <a:p>
            <a:r>
              <a:rPr lang="en-US" sz="900" dirty="0"/>
              <a:t>during the fourth round lists each of chapter(s) they attend on their preference sheet that night,</a:t>
            </a:r>
          </a:p>
          <a:p>
            <a:r>
              <a:rPr lang="en-US" sz="900" dirty="0"/>
              <a:t>they will receive a bid to one of those chapter(s).</a:t>
            </a:r>
          </a:p>
          <a:p>
            <a:r>
              <a:rPr lang="en-US" sz="900" dirty="0"/>
              <a:t>There is no specific formula that explains why a woman is released from a particular chapter,</a:t>
            </a:r>
          </a:p>
          <a:p>
            <a:r>
              <a:rPr lang="en-US" sz="900" dirty="0"/>
              <a:t>or why a woman prefers one chapter more than another. The Panhellenic Association makes</a:t>
            </a:r>
          </a:p>
          <a:p>
            <a:r>
              <a:rPr lang="en-US" sz="900" dirty="0"/>
              <a:t>every effort to allow each potential new member the best opportunity to join a sorority, but there</a:t>
            </a:r>
          </a:p>
          <a:p>
            <a:r>
              <a:rPr lang="en-US" sz="900" dirty="0"/>
              <a:t>are no guarantees that a woman will be placed within a specific sorority. It is important to keep</a:t>
            </a:r>
          </a:p>
          <a:p>
            <a:r>
              <a:rPr lang="en-US" sz="900" dirty="0"/>
              <a:t>an open mind during recruitment week and to use the time to meet and make new friends!</a:t>
            </a:r>
          </a:p>
        </p:txBody>
      </p:sp>
      <p:sp>
        <p:nvSpPr>
          <p:cNvPr id="4" name="Slide Number Placeholder 3"/>
          <p:cNvSpPr>
            <a:spLocks noGrp="1"/>
          </p:cNvSpPr>
          <p:nvPr>
            <p:ph type="sldNum" sz="quarter" idx="5"/>
          </p:nvPr>
        </p:nvSpPr>
        <p:spPr/>
        <p:txBody>
          <a:bodyPr/>
          <a:lstStyle/>
          <a:p>
            <a:fld id="{9E01013C-160C-419E-A1DE-7EBC7A271694}" type="slidenum">
              <a:rPr lang="en-US" smtClean="0"/>
              <a:t>9</a:t>
            </a:fld>
            <a:endParaRPr lang="en-US" dirty="0"/>
          </a:p>
        </p:txBody>
      </p:sp>
    </p:spTree>
    <p:extLst>
      <p:ext uri="{BB962C8B-B14F-4D97-AF65-F5344CB8AC3E}">
        <p14:creationId xmlns:p14="http://schemas.microsoft.com/office/powerpoint/2010/main" val="351581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CD56-72CA-4DBA-B927-71E093B5BE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FF010F-7A08-4270-9444-C90B66F08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3DC0A-F87F-48BD-8122-63B9405F616C}"/>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F81C8F8E-CD05-4293-8C1F-8777B3145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4FD32A-AC14-419E-8C6C-504D165138D9}"/>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349603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622C-41F5-4BE6-8DB0-0BA420E44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4CD8E7-1680-40CD-85C3-2E295562E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F132F-9103-456D-A701-4AC50E452CAB}"/>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15B25611-664B-45AF-AF18-0E1A0C19AE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2C4AE-8EAB-4477-9586-7B585F142EA7}"/>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182280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4CD7B-EE58-4867-94A6-8C367CB1AB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9015CF-3378-4558-A742-9F65CDD76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9291-3853-4486-B5CE-ECD49CEC6FEC}"/>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4F30D3E5-683D-4A3B-B873-317F7158E2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F7D6DF-BCF5-4E81-B915-B1574695371A}"/>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111314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A5B8-F7EF-4217-8DBB-CD8BBFD92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8B10E-29CE-42CF-AAA3-C9ACD86DE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B0124-535A-44FE-8AD9-0009FDD34567}"/>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5E33C271-4C0C-49F3-846D-E523F4FAD9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33E9F7-4D9E-4B79-89DB-3F92E20C3F0A}"/>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429109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2B86-BE70-4DF1-80AA-141F6C7CF3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778F1-CA5D-416E-9444-5207A0174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A9D640-F21D-4382-A388-69A4E24161B7}"/>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EEF81B7A-8964-4A8D-8D7B-D91C78A3F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9B0940-8B80-4B9A-B0D5-73E732C0B798}"/>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13621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7621-627E-4771-BAD5-0D8AB58B3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2AA7-84EB-4306-A522-D40519DBB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77FE6-48E3-4C1F-901F-BDA8D6575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EBEB5C-80D9-40A7-B949-2DBFDFEB4B0E}"/>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6" name="Footer Placeholder 5">
            <a:extLst>
              <a:ext uri="{FF2B5EF4-FFF2-40B4-BE49-F238E27FC236}">
                <a16:creationId xmlns:a16="http://schemas.microsoft.com/office/drawing/2014/main" id="{DF410744-217A-4F8C-8824-D1C6EAE872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41CF0C-78C9-4E9A-A68D-28518AE53DD4}"/>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196215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691F-66D7-483F-9544-156E84989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876375-8E5F-4DA1-B5CD-B86B0BD6F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8C16-A6E3-408E-84D2-05AF47511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8BA87F-2421-4C42-9FB1-8175E7B5D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EED41-4453-46E0-860D-DB502A1DD1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07F593-526D-4FF0-A65F-3109E6691522}"/>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8" name="Footer Placeholder 7">
            <a:extLst>
              <a:ext uri="{FF2B5EF4-FFF2-40B4-BE49-F238E27FC236}">
                <a16:creationId xmlns:a16="http://schemas.microsoft.com/office/drawing/2014/main" id="{C2413479-7EA5-433B-A2F2-C881431977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2404EF-4797-4841-84A7-8DF6C00090E8}"/>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192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7041-9469-490B-9299-D9A69645BC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4B5219-5467-432C-8A68-1711C18519D1}"/>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4" name="Footer Placeholder 3">
            <a:extLst>
              <a:ext uri="{FF2B5EF4-FFF2-40B4-BE49-F238E27FC236}">
                <a16:creationId xmlns:a16="http://schemas.microsoft.com/office/drawing/2014/main" id="{AEE98F75-C613-4DF0-9AC5-C41D4F2570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0C338F-DB73-4A64-848D-565BB393224E}"/>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274721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4507D-0008-4C5A-8A41-A8EA87484F21}"/>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3" name="Footer Placeholder 2">
            <a:extLst>
              <a:ext uri="{FF2B5EF4-FFF2-40B4-BE49-F238E27FC236}">
                <a16:creationId xmlns:a16="http://schemas.microsoft.com/office/drawing/2014/main" id="{41BBEE36-6408-41C3-B61C-94617B62E2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198AA2-D8E7-47D3-854F-CF09988652BD}"/>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26533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3A8B-8E17-4BB8-ADC5-3A27FC36E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6778A-EA44-487B-89F8-7DFF6778D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427BD-E2E5-4C93-8ACB-59F6B0F58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5BA2C-FA71-455D-B8CF-265194DD1B53}"/>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6" name="Footer Placeholder 5">
            <a:extLst>
              <a:ext uri="{FF2B5EF4-FFF2-40B4-BE49-F238E27FC236}">
                <a16:creationId xmlns:a16="http://schemas.microsoft.com/office/drawing/2014/main" id="{1F7CFA34-3DD3-44C5-A2DB-3330F8F2A1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329715-BFA8-41A9-A346-EBE70400B2F7}"/>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291034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534-3AE1-49E2-B2E0-AF9849DE2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04E85-C9B9-42CA-9F84-A18457BED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A25EEA-8685-4761-A47B-6DAB7055B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05201C-BC6F-4287-8B56-E397EAE58419}"/>
              </a:ext>
            </a:extLst>
          </p:cNvPr>
          <p:cNvSpPr>
            <a:spLocks noGrp="1"/>
          </p:cNvSpPr>
          <p:nvPr>
            <p:ph type="dt" sz="half" idx="10"/>
          </p:nvPr>
        </p:nvSpPr>
        <p:spPr/>
        <p:txBody>
          <a:bodyPr/>
          <a:lstStyle/>
          <a:p>
            <a:fld id="{2485929D-56BD-45CF-A278-E344A0988CC9}" type="datetimeFigureOut">
              <a:rPr lang="en-US" smtClean="0"/>
              <a:t>3/1/24</a:t>
            </a:fld>
            <a:endParaRPr lang="en-US" dirty="0"/>
          </a:p>
        </p:txBody>
      </p:sp>
      <p:sp>
        <p:nvSpPr>
          <p:cNvPr id="6" name="Footer Placeholder 5">
            <a:extLst>
              <a:ext uri="{FF2B5EF4-FFF2-40B4-BE49-F238E27FC236}">
                <a16:creationId xmlns:a16="http://schemas.microsoft.com/office/drawing/2014/main" id="{B33C5A90-9BEE-432A-9C11-F7474F4CB5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B0024A-DB80-44E7-80B1-A38F7C5B2AF3}"/>
              </a:ext>
            </a:extLst>
          </p:cNvPr>
          <p:cNvSpPr>
            <a:spLocks noGrp="1"/>
          </p:cNvSpPr>
          <p:nvPr>
            <p:ph type="sldNum" sz="quarter" idx="12"/>
          </p:nvPr>
        </p:nvSpPr>
        <p:spPr/>
        <p:txBody>
          <a:bodyPr/>
          <a:lstStyle/>
          <a:p>
            <a:fld id="{FBAA23DE-371C-42B2-9F69-A6FBB0238234}" type="slidenum">
              <a:rPr lang="en-US" smtClean="0"/>
              <a:t>‹#›</a:t>
            </a:fld>
            <a:endParaRPr lang="en-US" dirty="0"/>
          </a:p>
        </p:txBody>
      </p:sp>
    </p:spTree>
    <p:extLst>
      <p:ext uri="{BB962C8B-B14F-4D97-AF65-F5344CB8AC3E}">
        <p14:creationId xmlns:p14="http://schemas.microsoft.com/office/powerpoint/2010/main" val="342419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7ECD6-5CA9-4996-82D6-04F48A50C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A3083-0529-4D5D-A0BC-F736BDED1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9F378-0666-4F8D-951E-4D6A57DE7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5929D-56BD-45CF-A278-E344A0988CC9}" type="datetimeFigureOut">
              <a:rPr lang="en-US" smtClean="0"/>
              <a:t>3/1/24</a:t>
            </a:fld>
            <a:endParaRPr lang="en-US" dirty="0"/>
          </a:p>
        </p:txBody>
      </p:sp>
      <p:sp>
        <p:nvSpPr>
          <p:cNvPr id="5" name="Footer Placeholder 4">
            <a:extLst>
              <a:ext uri="{FF2B5EF4-FFF2-40B4-BE49-F238E27FC236}">
                <a16:creationId xmlns:a16="http://schemas.microsoft.com/office/drawing/2014/main" id="{7608CDAC-7E27-4383-AB54-D42305227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67CDE7-0A7B-472E-80C4-F44143F09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A23DE-371C-42B2-9F69-A6FBB0238234}" type="slidenum">
              <a:rPr lang="en-US" smtClean="0"/>
              <a:t>‹#›</a:t>
            </a:fld>
            <a:endParaRPr lang="en-US" dirty="0"/>
          </a:p>
        </p:txBody>
      </p:sp>
    </p:spTree>
    <p:extLst>
      <p:ext uri="{BB962C8B-B14F-4D97-AF65-F5344CB8AC3E}">
        <p14:creationId xmlns:p14="http://schemas.microsoft.com/office/powerpoint/2010/main" val="50039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thesororitylife.com/potential-members/learn/how-does-recruitment-wor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s://www.instagram.com/sororitylifenpc/" TargetMode="External"/><Relationship Id="rId3" Type="http://schemas.openxmlformats.org/officeDocument/2006/relationships/hyperlink" Target="http://kcpanhel.com/" TargetMode="External"/><Relationship Id="rId7" Type="http://schemas.openxmlformats.org/officeDocument/2006/relationships/hyperlink" Target="https://www.facebook.com/thesororitylif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thesororitylife.com/" TargetMode="External"/><Relationship Id="rId5" Type="http://schemas.openxmlformats.org/officeDocument/2006/relationships/hyperlink" Target="https://www.facebook.com/NPCWomen/" TargetMode="External"/><Relationship Id="rId4" Type="http://schemas.openxmlformats.org/officeDocument/2006/relationships/hyperlink" Target="https://www.npcwomen.org/" TargetMode="Externa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A2C6AE-3F07-A64A-A1FC-DDF62D769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57" y="0"/>
            <a:ext cx="7413085" cy="685799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pic>
    </p:spTree>
    <p:extLst>
      <p:ext uri="{BB962C8B-B14F-4D97-AF65-F5344CB8AC3E}">
        <p14:creationId xmlns:p14="http://schemas.microsoft.com/office/powerpoint/2010/main" val="80445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A87D8F-9102-4047-BDED-363F664AE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6"/>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BE25A5-CB08-40F8-9279-7AFE95AC940F}"/>
              </a:ext>
            </a:extLst>
          </p:cNvPr>
          <p:cNvSpPr txBox="1"/>
          <p:nvPr/>
        </p:nvSpPr>
        <p:spPr>
          <a:xfrm>
            <a:off x="459544" y="779200"/>
            <a:ext cx="4584921" cy="110642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5400" kern="1200" dirty="0">
                <a:solidFill>
                  <a:schemeClr val="tx1"/>
                </a:solidFill>
                <a:latin typeface="Freestyle Script" panose="030804020302050B0404" pitchFamily="66" charset="0"/>
                <a:ea typeface="+mj-ea"/>
                <a:cs typeface="+mj-cs"/>
              </a:rPr>
              <a:t>Formal/Primary Recruitment</a:t>
            </a:r>
          </a:p>
        </p:txBody>
      </p:sp>
      <p:sp>
        <p:nvSpPr>
          <p:cNvPr id="24" name="Rectangle 23">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80"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106E3D-DDB6-4029-9872-C70FD93CFA38}"/>
              </a:ext>
            </a:extLst>
          </p:cNvPr>
          <p:cNvSpPr txBox="1"/>
          <p:nvPr/>
        </p:nvSpPr>
        <p:spPr>
          <a:xfrm>
            <a:off x="838200" y="2368296"/>
            <a:ext cx="3721608" cy="3502152"/>
          </a:xfrm>
          <a:prstGeom prst="rect">
            <a:avLst/>
          </a:prstGeom>
        </p:spPr>
        <p:txBody>
          <a:bodyPr vert="horz" lIns="91440" tIns="45720" rIns="91440" bIns="45720" rtlCol="0">
            <a:normAutofit/>
          </a:bodyPr>
          <a:lstStyle/>
          <a:p>
            <a:pPr marL="342900" indent="-285750">
              <a:lnSpc>
                <a:spcPct val="90000"/>
              </a:lnSpc>
              <a:spcAft>
                <a:spcPts val="600"/>
              </a:spcAft>
              <a:buFont typeface="Arial" panose="020B0604020202020204" pitchFamily="34" charset="0"/>
              <a:buChar char="•"/>
            </a:pPr>
            <a:r>
              <a:rPr lang="en-US" sz="2400" dirty="0"/>
              <a:t>Mutual Selection process</a:t>
            </a:r>
          </a:p>
          <a:p>
            <a:pPr marL="342900" indent="-285750">
              <a:lnSpc>
                <a:spcPct val="90000"/>
              </a:lnSpc>
              <a:spcAft>
                <a:spcPts val="600"/>
              </a:spcAft>
              <a:buFont typeface="Arial" panose="020B0604020202020204" pitchFamily="34" charset="0"/>
              <a:buChar char="•"/>
            </a:pPr>
            <a:r>
              <a:rPr lang="en-US" sz="2400" dirty="0"/>
              <a:t>MRABA – Membership Recruitment Acceptance Binding Agreement</a:t>
            </a:r>
          </a:p>
          <a:p>
            <a:pPr marL="342900" indent="-285750">
              <a:lnSpc>
                <a:spcPct val="90000"/>
              </a:lnSpc>
              <a:spcAft>
                <a:spcPts val="600"/>
              </a:spcAft>
              <a:buFont typeface="Arial" panose="020B0604020202020204" pitchFamily="34" charset="0"/>
              <a:buChar char="•"/>
            </a:pPr>
            <a:r>
              <a:rPr lang="en-US" sz="2400" dirty="0"/>
              <a:t>Bid Day</a:t>
            </a:r>
          </a:p>
          <a:p>
            <a:pPr marL="342900" indent="-285750">
              <a:lnSpc>
                <a:spcPct val="90000"/>
              </a:lnSpc>
              <a:spcAft>
                <a:spcPts val="600"/>
              </a:spcAft>
              <a:buFont typeface="Arial" panose="020B0604020202020204" pitchFamily="34" charset="0"/>
              <a:buChar char="•"/>
            </a:pPr>
            <a:r>
              <a:rPr lang="en-US" sz="2400" dirty="0">
                <a:hlinkClick r:id="rId3"/>
              </a:rPr>
              <a:t>http://thesororitylife.com/potential-members/learn/how-does-recruitment-work/</a:t>
            </a:r>
            <a:endParaRPr lang="en-US" sz="2400" dirty="0"/>
          </a:p>
          <a:p>
            <a:pPr marL="342900" indent="-285750">
              <a:lnSpc>
                <a:spcPct val="90000"/>
              </a:lnSpc>
              <a:spcAft>
                <a:spcPts val="600"/>
              </a:spcAft>
              <a:buFont typeface="Arial" panose="020B0604020202020204" pitchFamily="34" charset="0"/>
              <a:buChar char="•"/>
            </a:pPr>
            <a:endParaRPr lang="en-US" sz="2400" dirty="0"/>
          </a:p>
          <a:p>
            <a:pPr marL="342900" indent="-28575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p:txBody>
      </p:sp>
      <p:pic>
        <p:nvPicPr>
          <p:cNvPr id="8" name="Picture 7">
            <a:extLst>
              <a:ext uri="{FF2B5EF4-FFF2-40B4-BE49-F238E27FC236}">
                <a16:creationId xmlns:a16="http://schemas.microsoft.com/office/drawing/2014/main" id="{313CE1AE-AC67-854A-AB35-315B9C038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392" y="467346"/>
            <a:ext cx="6530899" cy="6009653"/>
          </a:xfrm>
          <a:prstGeom prst="rect">
            <a:avLst/>
          </a:prstGeom>
        </p:spPr>
      </p:pic>
    </p:spTree>
    <p:extLst>
      <p:ext uri="{BB962C8B-B14F-4D97-AF65-F5344CB8AC3E}">
        <p14:creationId xmlns:p14="http://schemas.microsoft.com/office/powerpoint/2010/main" val="208057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E25A5-CB08-40F8-9279-7AFE95AC940F}"/>
              </a:ext>
            </a:extLst>
          </p:cNvPr>
          <p:cNvSpPr txBox="1"/>
          <p:nvPr/>
        </p:nvSpPr>
        <p:spPr>
          <a:xfrm>
            <a:off x="648929" y="296884"/>
            <a:ext cx="3651467" cy="17219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dirty="0">
                <a:latin typeface="Freestyle Script" panose="030804020302050B0404" pitchFamily="66" charset="0"/>
                <a:ea typeface="+mj-ea"/>
                <a:cs typeface="+mj-cs"/>
              </a:rPr>
              <a:t>Success Strategies</a:t>
            </a:r>
          </a:p>
        </p:txBody>
      </p:sp>
      <p:sp>
        <p:nvSpPr>
          <p:cNvPr id="5" name="TextBox 4">
            <a:extLst>
              <a:ext uri="{FF2B5EF4-FFF2-40B4-BE49-F238E27FC236}">
                <a16:creationId xmlns:a16="http://schemas.microsoft.com/office/drawing/2014/main" id="{2C106E3D-DDB6-4029-9872-C70FD93CFA38}"/>
              </a:ext>
            </a:extLst>
          </p:cNvPr>
          <p:cNvSpPr txBox="1"/>
          <p:nvPr/>
        </p:nvSpPr>
        <p:spPr>
          <a:xfrm>
            <a:off x="648931" y="2125684"/>
            <a:ext cx="3651466" cy="4098136"/>
          </a:xfrm>
          <a:prstGeom prst="rect">
            <a:avLst/>
          </a:prstGeom>
        </p:spPr>
        <p:txBody>
          <a:bodyPr vert="horz" lIns="91440" tIns="45720" rIns="91440" bIns="45720" rtlCol="0">
            <a:noAutofit/>
          </a:bodyPr>
          <a:lstStyle/>
          <a:p>
            <a:pPr marL="514350" indent="-285750">
              <a:lnSpc>
                <a:spcPct val="90000"/>
              </a:lnSpc>
              <a:spcAft>
                <a:spcPts val="600"/>
              </a:spcAft>
              <a:buFont typeface="Arial" panose="020B0604020202020204" pitchFamily="34" charset="0"/>
              <a:buChar char="•"/>
            </a:pPr>
            <a:r>
              <a:rPr lang="en-US" sz="2000" dirty="0"/>
              <a:t>Do your research</a:t>
            </a:r>
          </a:p>
          <a:p>
            <a:pPr marL="514350" indent="-285750">
              <a:lnSpc>
                <a:spcPct val="90000"/>
              </a:lnSpc>
              <a:spcAft>
                <a:spcPts val="600"/>
              </a:spcAft>
              <a:buFont typeface="Arial" panose="020B0604020202020204" pitchFamily="34" charset="0"/>
              <a:buChar char="•"/>
            </a:pPr>
            <a:r>
              <a:rPr lang="en-US" sz="2000"/>
              <a:t>Social Media</a:t>
            </a:r>
          </a:p>
          <a:p>
            <a:pPr marL="514350" indent="-285750">
              <a:lnSpc>
                <a:spcPct val="90000"/>
              </a:lnSpc>
              <a:spcAft>
                <a:spcPts val="600"/>
              </a:spcAft>
              <a:buFont typeface="Arial" panose="020B0604020202020204" pitchFamily="34" charset="0"/>
              <a:buChar char="•"/>
            </a:pPr>
            <a:r>
              <a:rPr lang="en-US" sz="2000"/>
              <a:t>Be </a:t>
            </a:r>
            <a:r>
              <a:rPr lang="en-US" sz="2000" dirty="0"/>
              <a:t>YOURSELF!</a:t>
            </a:r>
          </a:p>
          <a:p>
            <a:pPr marL="514350" indent="-285750">
              <a:lnSpc>
                <a:spcPct val="90000"/>
              </a:lnSpc>
              <a:spcAft>
                <a:spcPts val="600"/>
              </a:spcAft>
              <a:buFont typeface="Arial" panose="020B0604020202020204" pitchFamily="34" charset="0"/>
              <a:buChar char="•"/>
            </a:pPr>
            <a:r>
              <a:rPr lang="en-US" sz="2000" dirty="0"/>
              <a:t>Be polite and stay positive</a:t>
            </a:r>
          </a:p>
          <a:p>
            <a:pPr marL="514350" indent="-285750">
              <a:lnSpc>
                <a:spcPct val="90000"/>
              </a:lnSpc>
              <a:spcAft>
                <a:spcPts val="600"/>
              </a:spcAft>
              <a:buFont typeface="Arial" panose="020B0604020202020204" pitchFamily="34" charset="0"/>
              <a:buChar char="•"/>
            </a:pPr>
            <a:r>
              <a:rPr lang="en-US" sz="2000" dirty="0"/>
              <a:t>Be prepared to ask questions and avoid controversial topics</a:t>
            </a:r>
          </a:p>
          <a:p>
            <a:pPr marL="514350" indent="-285750">
              <a:lnSpc>
                <a:spcPct val="90000"/>
              </a:lnSpc>
              <a:spcAft>
                <a:spcPts val="600"/>
              </a:spcAft>
              <a:buFont typeface="Arial" panose="020B0604020202020204" pitchFamily="34" charset="0"/>
              <a:buChar char="•"/>
            </a:pPr>
            <a:r>
              <a:rPr lang="en-US" sz="2000" dirty="0"/>
              <a:t>Get plenty of sleep, wear comfortable shoes and stay hydrated</a:t>
            </a:r>
          </a:p>
          <a:p>
            <a:pPr marL="514350" indent="-285750">
              <a:lnSpc>
                <a:spcPct val="90000"/>
              </a:lnSpc>
              <a:spcAft>
                <a:spcPts val="600"/>
              </a:spcAft>
              <a:buFont typeface="Arial" panose="020B0604020202020204" pitchFamily="34" charset="0"/>
              <a:buChar char="•"/>
            </a:pPr>
            <a:r>
              <a:rPr lang="en-US" sz="2000" dirty="0"/>
              <a:t>Take notes</a:t>
            </a:r>
          </a:p>
          <a:p>
            <a:pPr marL="514350" indent="-285750">
              <a:lnSpc>
                <a:spcPct val="90000"/>
              </a:lnSpc>
              <a:spcAft>
                <a:spcPts val="600"/>
              </a:spcAft>
              <a:buFont typeface="Arial" panose="020B0604020202020204" pitchFamily="34" charset="0"/>
              <a:buChar char="•"/>
            </a:pPr>
            <a:r>
              <a:rPr lang="en-US" sz="2000" dirty="0"/>
              <a:t>Try to avoid into the “lawn talk”</a:t>
            </a:r>
          </a:p>
          <a:p>
            <a:pPr marL="514350" indent="-285750">
              <a:lnSpc>
                <a:spcPct val="90000"/>
              </a:lnSpc>
              <a:spcAft>
                <a:spcPts val="600"/>
              </a:spcAft>
              <a:buFont typeface="Arial" panose="020B0604020202020204" pitchFamily="34" charset="0"/>
              <a:buChar char="•"/>
            </a:pPr>
            <a:r>
              <a:rPr lang="en-US" sz="2000" dirty="0"/>
              <a:t>Keep an open mind!</a:t>
            </a:r>
          </a:p>
        </p:txBody>
      </p:sp>
      <p:pic>
        <p:nvPicPr>
          <p:cNvPr id="8" name="Picture 7">
            <a:extLst>
              <a:ext uri="{FF2B5EF4-FFF2-40B4-BE49-F238E27FC236}">
                <a16:creationId xmlns:a16="http://schemas.microsoft.com/office/drawing/2014/main" id="{2B8489BB-5393-0049-B733-0CF081927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971" y="211671"/>
            <a:ext cx="5894309" cy="6526571"/>
          </a:xfrm>
          <a:prstGeom prst="rect">
            <a:avLst/>
          </a:prstGeom>
        </p:spPr>
      </p:pic>
    </p:spTree>
    <p:extLst>
      <p:ext uri="{BB962C8B-B14F-4D97-AF65-F5344CB8AC3E}">
        <p14:creationId xmlns:p14="http://schemas.microsoft.com/office/powerpoint/2010/main" val="391233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DAA3790-1A4E-4D89-B6BA-010843DB5CCD}"/>
              </a:ext>
            </a:extLst>
          </p:cNvPr>
          <p:cNvSpPr txBox="1"/>
          <p:nvPr/>
        </p:nvSpPr>
        <p:spPr>
          <a:xfrm>
            <a:off x="477981" y="1451207"/>
            <a:ext cx="4023360" cy="21494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latin typeface="Freestyle Script" panose="030804020302050B0404" pitchFamily="66" charset="0"/>
                <a:ea typeface="+mj-ea"/>
                <a:cs typeface="+mj-cs"/>
              </a:rPr>
              <a:t>Things to know!</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A89B2D8-D3B6-4A45-9AF5-0D888FA6C408}"/>
              </a:ext>
            </a:extLst>
          </p:cNvPr>
          <p:cNvSpPr txBox="1"/>
          <p:nvPr/>
        </p:nvSpPr>
        <p:spPr>
          <a:xfrm>
            <a:off x="477981" y="4785631"/>
            <a:ext cx="372023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Financial obligations</a:t>
            </a:r>
          </a:p>
          <a:p>
            <a:pPr marL="285750" indent="-285750">
              <a:buFont typeface="Arial" panose="020B0604020202020204" pitchFamily="34" charset="0"/>
              <a:buChar char="•"/>
            </a:pPr>
            <a:r>
              <a:rPr lang="en-US" sz="2000" dirty="0"/>
              <a:t>Housing obligations</a:t>
            </a:r>
          </a:p>
          <a:p>
            <a:pPr marL="285750" indent="-285750">
              <a:buFont typeface="Arial" panose="020B0604020202020204" pitchFamily="34" charset="0"/>
              <a:buChar char="•"/>
            </a:pPr>
            <a:r>
              <a:rPr lang="en-US" sz="2000" dirty="0"/>
              <a:t>Time commitment</a:t>
            </a:r>
          </a:p>
        </p:txBody>
      </p:sp>
      <p:pic>
        <p:nvPicPr>
          <p:cNvPr id="5" name="Picture 4">
            <a:extLst>
              <a:ext uri="{FF2B5EF4-FFF2-40B4-BE49-F238E27FC236}">
                <a16:creationId xmlns:a16="http://schemas.microsoft.com/office/drawing/2014/main" id="{716475C9-F21B-DD40-9BCD-4F3EC5F6E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868" y="213573"/>
            <a:ext cx="6315076" cy="6226131"/>
          </a:xfrm>
          <a:prstGeom prst="rect">
            <a:avLst/>
          </a:prstGeom>
        </p:spPr>
      </p:pic>
    </p:spTree>
    <p:extLst>
      <p:ext uri="{BB962C8B-B14F-4D97-AF65-F5344CB8AC3E}">
        <p14:creationId xmlns:p14="http://schemas.microsoft.com/office/powerpoint/2010/main" val="253461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E25A5-CB08-40F8-9279-7AFE95AC940F}"/>
              </a:ext>
            </a:extLst>
          </p:cNvPr>
          <p:cNvSpPr txBox="1"/>
          <p:nvPr/>
        </p:nvSpPr>
        <p:spPr>
          <a:xfrm>
            <a:off x="648929" y="629266"/>
            <a:ext cx="3651467" cy="1676603"/>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5400" dirty="0">
                <a:latin typeface="Freestyle Script" panose="030804020302050B0404" pitchFamily="66" charset="0"/>
                <a:ea typeface="+mj-ea"/>
                <a:cs typeface="+mj-cs"/>
              </a:rPr>
              <a:t>Preparing for Recruitment</a:t>
            </a:r>
          </a:p>
        </p:txBody>
      </p:sp>
      <p:sp>
        <p:nvSpPr>
          <p:cNvPr id="5" name="TextBox 4">
            <a:extLst>
              <a:ext uri="{FF2B5EF4-FFF2-40B4-BE49-F238E27FC236}">
                <a16:creationId xmlns:a16="http://schemas.microsoft.com/office/drawing/2014/main" id="{2C106E3D-DDB6-4029-9872-C70FD93CFA38}"/>
              </a:ext>
            </a:extLst>
          </p:cNvPr>
          <p:cNvSpPr txBox="1"/>
          <p:nvPr/>
        </p:nvSpPr>
        <p:spPr>
          <a:xfrm>
            <a:off x="648931" y="2305870"/>
            <a:ext cx="3651466" cy="4209230"/>
          </a:xfrm>
          <a:prstGeom prst="rect">
            <a:avLst/>
          </a:prstGeom>
        </p:spPr>
        <p:txBody>
          <a:bodyPr vert="horz" lIns="91440" tIns="45720" rIns="91440" bIns="45720" rtlCol="0">
            <a:normAutofit fontScale="77500" lnSpcReduction="20000"/>
          </a:bodyPr>
          <a:lstStyle/>
          <a:p>
            <a:pPr marL="114300" indent="-285750">
              <a:lnSpc>
                <a:spcPct val="90000"/>
              </a:lnSpc>
              <a:spcAft>
                <a:spcPts val="600"/>
              </a:spcAft>
              <a:buFont typeface="Arial" panose="020B0604020202020204" pitchFamily="34" charset="0"/>
              <a:buChar char="•"/>
            </a:pPr>
            <a:r>
              <a:rPr lang="en-US" sz="2400" dirty="0"/>
              <a:t>Follow your Campus Panhellenic on Instagram for updates and information</a:t>
            </a:r>
          </a:p>
          <a:p>
            <a:pPr marL="114300" indent="-285750">
              <a:lnSpc>
                <a:spcPct val="90000"/>
              </a:lnSpc>
              <a:spcAft>
                <a:spcPts val="600"/>
              </a:spcAft>
              <a:buFont typeface="Arial" panose="020B0604020202020204" pitchFamily="34" charset="0"/>
              <a:buChar char="•"/>
            </a:pPr>
            <a:r>
              <a:rPr lang="en-US" sz="2400" dirty="0"/>
              <a:t>Review your Social Media (all platforms)</a:t>
            </a:r>
          </a:p>
          <a:p>
            <a:pPr marL="114300" indent="-285750">
              <a:lnSpc>
                <a:spcPct val="90000"/>
              </a:lnSpc>
              <a:spcAft>
                <a:spcPts val="600"/>
              </a:spcAft>
              <a:buFont typeface="Arial" panose="020B0604020202020204" pitchFamily="34" charset="0"/>
              <a:buChar char="•"/>
            </a:pPr>
            <a:r>
              <a:rPr lang="en-US" sz="2400" dirty="0"/>
              <a:t>Be aware all campus Recruitment registration deadlines and fees</a:t>
            </a:r>
          </a:p>
          <a:p>
            <a:pPr marL="114300" indent="-285750">
              <a:lnSpc>
                <a:spcPct val="90000"/>
              </a:lnSpc>
              <a:spcAft>
                <a:spcPts val="600"/>
              </a:spcAft>
              <a:buFont typeface="Arial" panose="020B0604020202020204" pitchFamily="34" charset="0"/>
              <a:buChar char="•"/>
            </a:pPr>
            <a:r>
              <a:rPr lang="en-US" sz="2400" dirty="0"/>
              <a:t>Recruitment Forms</a:t>
            </a:r>
          </a:p>
          <a:p>
            <a:pPr marL="571500" lvl="1" indent="-285750">
              <a:lnSpc>
                <a:spcPct val="90000"/>
              </a:lnSpc>
              <a:spcAft>
                <a:spcPts val="600"/>
              </a:spcAft>
              <a:buFont typeface="Arial" panose="020B0604020202020204" pitchFamily="34" charset="0"/>
              <a:buChar char="•"/>
            </a:pPr>
            <a:r>
              <a:rPr lang="en-US" sz="2400" dirty="0"/>
              <a:t>Paperwork, videos, photos</a:t>
            </a:r>
          </a:p>
          <a:p>
            <a:pPr marL="114300" indent="-285750">
              <a:lnSpc>
                <a:spcPct val="90000"/>
              </a:lnSpc>
              <a:spcAft>
                <a:spcPts val="600"/>
              </a:spcAft>
              <a:buFont typeface="Arial" panose="020B0604020202020204" pitchFamily="34" charset="0"/>
              <a:buChar char="•"/>
            </a:pPr>
            <a:r>
              <a:rPr lang="en-US" sz="2400" dirty="0"/>
              <a:t>Legacy Information &amp; Introductions</a:t>
            </a:r>
          </a:p>
          <a:p>
            <a:pPr marL="571500" lvl="1" indent="-285750">
              <a:lnSpc>
                <a:spcPct val="90000"/>
              </a:lnSpc>
              <a:spcAft>
                <a:spcPts val="600"/>
              </a:spcAft>
              <a:buFont typeface="Arial" panose="020B0604020202020204" pitchFamily="34" charset="0"/>
              <a:buChar char="•"/>
            </a:pPr>
            <a:r>
              <a:rPr lang="en-US" sz="2400" dirty="0"/>
              <a:t>Alumnae, please check legacy policies for your organization, as many have changed in the past few years</a:t>
            </a:r>
          </a:p>
          <a:p>
            <a:pPr marL="285750" lvl="1">
              <a:lnSpc>
                <a:spcPct val="90000"/>
              </a:lnSpc>
              <a:spcAft>
                <a:spcPts val="600"/>
              </a:spcAft>
            </a:pPr>
            <a:endParaRPr lang="en-US" dirty="0"/>
          </a:p>
          <a:p>
            <a:pPr marL="285750" lvl="1">
              <a:lnSpc>
                <a:spcPct val="90000"/>
              </a:lnSpc>
              <a:spcAft>
                <a:spcPts val="600"/>
              </a:spcAft>
            </a:pPr>
            <a:endParaRPr lang="en-US" dirty="0"/>
          </a:p>
          <a:p>
            <a:pPr marL="285750" lvl="1">
              <a:lnSpc>
                <a:spcPct val="90000"/>
              </a:lnSpc>
              <a:spcAft>
                <a:spcPts val="600"/>
              </a:spcAft>
            </a:pPr>
            <a:endParaRPr lang="en-US" dirty="0"/>
          </a:p>
          <a:p>
            <a:pPr marL="514350" indent="-285750">
              <a:lnSpc>
                <a:spcPct val="90000"/>
              </a:lnSpc>
              <a:spcAft>
                <a:spcPts val="6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DE1BDDE-887F-AF40-8CC8-326975F1B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311" y="154164"/>
            <a:ext cx="6056313" cy="6548197"/>
          </a:xfrm>
          <a:prstGeom prst="rect">
            <a:avLst/>
          </a:prstGeom>
        </p:spPr>
      </p:pic>
    </p:spTree>
    <p:extLst>
      <p:ext uri="{BB962C8B-B14F-4D97-AF65-F5344CB8AC3E}">
        <p14:creationId xmlns:p14="http://schemas.microsoft.com/office/powerpoint/2010/main" val="407152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E25A5-CB08-40F8-9279-7AFE95AC940F}"/>
              </a:ext>
            </a:extLst>
          </p:cNvPr>
          <p:cNvSpPr txBox="1"/>
          <p:nvPr/>
        </p:nvSpPr>
        <p:spPr>
          <a:xfrm>
            <a:off x="648929" y="629266"/>
            <a:ext cx="3651467" cy="1676603"/>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5400" dirty="0">
                <a:latin typeface="Freestyle Script" panose="030804020302050B0404" pitchFamily="66" charset="0"/>
                <a:ea typeface="+mj-ea"/>
                <a:cs typeface="+mj-cs"/>
              </a:rPr>
              <a:t>Preparing for Recruitment</a:t>
            </a:r>
          </a:p>
        </p:txBody>
      </p:sp>
      <p:sp>
        <p:nvSpPr>
          <p:cNvPr id="5" name="TextBox 4">
            <a:extLst>
              <a:ext uri="{FF2B5EF4-FFF2-40B4-BE49-F238E27FC236}">
                <a16:creationId xmlns:a16="http://schemas.microsoft.com/office/drawing/2014/main" id="{2C106E3D-DDB6-4029-9872-C70FD93CFA38}"/>
              </a:ext>
            </a:extLst>
          </p:cNvPr>
          <p:cNvSpPr txBox="1"/>
          <p:nvPr/>
        </p:nvSpPr>
        <p:spPr>
          <a:xfrm>
            <a:off x="648931" y="2305870"/>
            <a:ext cx="3651466" cy="4209230"/>
          </a:xfrm>
          <a:prstGeom prst="rect">
            <a:avLst/>
          </a:prstGeom>
        </p:spPr>
        <p:txBody>
          <a:bodyPr vert="horz" lIns="91440" tIns="45720" rIns="91440" bIns="45720" rtlCol="0">
            <a:normAutofit/>
          </a:bodyPr>
          <a:lstStyle/>
          <a:p>
            <a:pPr marL="114300" indent="-285750">
              <a:lnSpc>
                <a:spcPct val="90000"/>
              </a:lnSpc>
              <a:spcAft>
                <a:spcPts val="600"/>
              </a:spcAft>
              <a:buFont typeface="Arial" panose="020B0604020202020204" pitchFamily="34" charset="0"/>
              <a:buChar char="•"/>
            </a:pPr>
            <a:r>
              <a:rPr lang="en-US" sz="2400" dirty="0"/>
              <a:t>Alumna Recommendations </a:t>
            </a:r>
          </a:p>
          <a:p>
            <a:pPr marL="571500" lvl="1" indent="-285750">
              <a:lnSpc>
                <a:spcPct val="90000"/>
              </a:lnSpc>
              <a:spcAft>
                <a:spcPts val="600"/>
              </a:spcAft>
              <a:buFont typeface="Arial" panose="020B0604020202020204" pitchFamily="34" charset="0"/>
              <a:buChar char="•"/>
            </a:pPr>
            <a:r>
              <a:rPr lang="en-US" sz="2400" dirty="0"/>
              <a:t>NPC does NOT require recommendations, and some NPC groups are moving away from accepting them</a:t>
            </a:r>
          </a:p>
          <a:p>
            <a:pPr marL="571500" lvl="1" indent="-285750">
              <a:lnSpc>
                <a:spcPct val="90000"/>
              </a:lnSpc>
              <a:spcAft>
                <a:spcPts val="600"/>
              </a:spcAft>
              <a:buFont typeface="Arial" panose="020B0604020202020204" pitchFamily="34" charset="0"/>
              <a:buChar char="•"/>
            </a:pPr>
            <a:r>
              <a:rPr lang="en-US" sz="2400" dirty="0"/>
              <a:t>The best recs come from people that you PERSONALLY know</a:t>
            </a:r>
          </a:p>
          <a:p>
            <a:pPr marL="114300" indent="-285750">
              <a:lnSpc>
                <a:spcPct val="90000"/>
              </a:lnSpc>
              <a:spcAft>
                <a:spcPts val="600"/>
              </a:spcAft>
              <a:buFont typeface="Arial" panose="020B0604020202020204" pitchFamily="34" charset="0"/>
              <a:buChar char="•"/>
            </a:pPr>
            <a:r>
              <a:rPr lang="en-US" sz="2400" dirty="0"/>
              <a:t>Introduce Yourself Forms</a:t>
            </a:r>
          </a:p>
          <a:p>
            <a:pPr marL="285750" lvl="1">
              <a:lnSpc>
                <a:spcPct val="90000"/>
              </a:lnSpc>
              <a:spcAft>
                <a:spcPts val="600"/>
              </a:spcAft>
            </a:pPr>
            <a:endParaRPr lang="en-US" dirty="0"/>
          </a:p>
          <a:p>
            <a:pPr marL="285750" lvl="1">
              <a:lnSpc>
                <a:spcPct val="90000"/>
              </a:lnSpc>
              <a:spcAft>
                <a:spcPts val="600"/>
              </a:spcAft>
            </a:pPr>
            <a:endParaRPr lang="en-US" dirty="0"/>
          </a:p>
          <a:p>
            <a:pPr marL="285750" lvl="1">
              <a:lnSpc>
                <a:spcPct val="90000"/>
              </a:lnSpc>
              <a:spcAft>
                <a:spcPts val="600"/>
              </a:spcAft>
            </a:pPr>
            <a:endParaRPr lang="en-US" dirty="0"/>
          </a:p>
          <a:p>
            <a:pPr marL="514350" indent="-285750">
              <a:lnSpc>
                <a:spcPct val="90000"/>
              </a:lnSpc>
              <a:spcAft>
                <a:spcPts val="600"/>
              </a:spcAft>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FC0272F-A323-6E42-BA23-D6FF2EAC2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890" y="343069"/>
            <a:ext cx="6793230" cy="6378619"/>
          </a:xfrm>
          <a:prstGeom prst="rect">
            <a:avLst/>
          </a:prstGeom>
        </p:spPr>
      </p:pic>
    </p:spTree>
    <p:extLst>
      <p:ext uri="{BB962C8B-B14F-4D97-AF65-F5344CB8AC3E}">
        <p14:creationId xmlns:p14="http://schemas.microsoft.com/office/powerpoint/2010/main" val="184317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DAA3790-1A4E-4D89-B6BA-010843DB5CCD}"/>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Freestyle Script" panose="030804020302050B0404" pitchFamily="66" charset="0"/>
                <a:ea typeface="+mj-ea"/>
                <a:cs typeface="+mj-cs"/>
              </a:rPr>
              <a:t>Recruitment Resume Examples </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58E2651-A6FD-9C4B-BCAD-45741EC55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563" y="137160"/>
            <a:ext cx="5120639" cy="6583680"/>
          </a:xfrm>
          <a:prstGeom prst="rect">
            <a:avLst/>
          </a:prstGeom>
        </p:spPr>
      </p:pic>
      <p:sp>
        <p:nvSpPr>
          <p:cNvPr id="8" name="TextBox 7">
            <a:extLst>
              <a:ext uri="{FF2B5EF4-FFF2-40B4-BE49-F238E27FC236}">
                <a16:creationId xmlns:a16="http://schemas.microsoft.com/office/drawing/2014/main" id="{DA07B267-FC32-0A4E-80A8-7ABC2020CFBB}"/>
              </a:ext>
            </a:extLst>
          </p:cNvPr>
          <p:cNvSpPr txBox="1"/>
          <p:nvPr/>
        </p:nvSpPr>
        <p:spPr>
          <a:xfrm>
            <a:off x="477981" y="4785631"/>
            <a:ext cx="426165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Headshot</a:t>
            </a:r>
          </a:p>
          <a:p>
            <a:pPr marL="285750" indent="-285750">
              <a:buFont typeface="Arial" panose="020B0604020202020204" pitchFamily="34" charset="0"/>
              <a:buChar char="•"/>
            </a:pPr>
            <a:r>
              <a:rPr lang="en-US" dirty="0"/>
              <a:t>Show your personal style with the aesthetic</a:t>
            </a:r>
          </a:p>
          <a:p>
            <a:pPr marL="285750" indent="-285750">
              <a:buFont typeface="Arial" panose="020B0604020202020204" pitchFamily="34" charset="0"/>
              <a:buChar char="•"/>
            </a:pPr>
            <a:r>
              <a:rPr lang="en-US" dirty="0"/>
              <a:t>Clear and easy to read</a:t>
            </a:r>
          </a:p>
        </p:txBody>
      </p:sp>
    </p:spTree>
    <p:extLst>
      <p:ext uri="{BB962C8B-B14F-4D97-AF65-F5344CB8AC3E}">
        <p14:creationId xmlns:p14="http://schemas.microsoft.com/office/powerpoint/2010/main" val="311151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DAA3790-1A4E-4D89-B6BA-010843DB5CCD}"/>
              </a:ext>
            </a:extLst>
          </p:cNvPr>
          <p:cNvSpPr txBox="1"/>
          <p:nvPr/>
        </p:nvSpPr>
        <p:spPr>
          <a:xfrm>
            <a:off x="477981" y="771988"/>
            <a:ext cx="4023360" cy="4363892"/>
          </a:xfrm>
          <a:prstGeom prst="rect">
            <a:avLst/>
          </a:prstGeom>
        </p:spPr>
        <p:txBody>
          <a:bodyPr vert="horz" lIns="91440" tIns="45720" rIns="91440" bIns="45720" rtlCol="0" anchor="b">
            <a:normAutofit/>
          </a:bodyPr>
          <a:lstStyle/>
          <a:p>
            <a:pPr marL="285750" indent="-285750">
              <a:buFont typeface="Arial" panose="020B0604020202020204" pitchFamily="34" charset="0"/>
              <a:buChar char="•"/>
            </a:pPr>
            <a:r>
              <a:rPr lang="en-US" sz="2200" dirty="0"/>
              <a:t>Name, Address, Email, Social Media handles</a:t>
            </a:r>
          </a:p>
          <a:p>
            <a:pPr marL="285750" indent="-285750">
              <a:buFont typeface="Arial" panose="020B0604020202020204" pitchFamily="34" charset="0"/>
              <a:buChar char="•"/>
            </a:pPr>
            <a:r>
              <a:rPr lang="en-US" sz="2200" dirty="0"/>
              <a:t>Academic Info: GPA, ACT/SAT, scholarships</a:t>
            </a:r>
          </a:p>
          <a:p>
            <a:pPr marL="285750" indent="-285750">
              <a:buFont typeface="Arial" panose="020B0604020202020204" pitchFamily="34" charset="0"/>
              <a:buChar char="•"/>
            </a:pPr>
            <a:r>
              <a:rPr lang="en-US" sz="2200" dirty="0"/>
              <a:t>Activities &amp; Leadership</a:t>
            </a:r>
          </a:p>
          <a:p>
            <a:pPr marL="285750" indent="-285750">
              <a:buFont typeface="Arial" panose="020B0604020202020204" pitchFamily="34" charset="0"/>
              <a:buChar char="•"/>
            </a:pPr>
            <a:r>
              <a:rPr lang="en-US" sz="2200" dirty="0"/>
              <a:t>Philanthropy &amp;Community Service</a:t>
            </a:r>
          </a:p>
          <a:p>
            <a:pPr marL="285750" indent="-285750">
              <a:buFont typeface="Arial" panose="020B0604020202020204" pitchFamily="34" charset="0"/>
              <a:buChar char="•"/>
            </a:pPr>
            <a:r>
              <a:rPr lang="en-US" sz="2200" dirty="0"/>
              <a:t>Work Experience</a:t>
            </a:r>
          </a:p>
          <a:p>
            <a:pPr marL="285750" indent="-285750">
              <a:buFont typeface="Arial" panose="020B0604020202020204" pitchFamily="34" charset="0"/>
              <a:buChar char="•"/>
            </a:pPr>
            <a:r>
              <a:rPr lang="en-US" sz="2200" dirty="0"/>
              <a:t>Legacy Information – seeing less of this</a:t>
            </a:r>
          </a:p>
          <a:p>
            <a:pPr>
              <a:lnSpc>
                <a:spcPct val="90000"/>
              </a:lnSpc>
              <a:spcBef>
                <a:spcPct val="0"/>
              </a:spcBef>
              <a:spcAft>
                <a:spcPts val="600"/>
              </a:spcAft>
            </a:pPr>
            <a:endParaRPr lang="en-US" sz="5400" dirty="0">
              <a:latin typeface="Freestyle Script" panose="030804020302050B0404" pitchFamily="66" charset="0"/>
              <a:ea typeface="+mj-ea"/>
              <a:cs typeface="+mj-cs"/>
            </a:endParaRP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5A902AB-49B3-1A43-B976-ADC10AF0F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868" y="0"/>
            <a:ext cx="5300663" cy="6858000"/>
          </a:xfrm>
          <a:prstGeom prst="rect">
            <a:avLst/>
          </a:prstGeom>
        </p:spPr>
      </p:pic>
      <p:sp>
        <p:nvSpPr>
          <p:cNvPr id="6" name="TextBox 5">
            <a:extLst>
              <a:ext uri="{FF2B5EF4-FFF2-40B4-BE49-F238E27FC236}">
                <a16:creationId xmlns:a16="http://schemas.microsoft.com/office/drawing/2014/main" id="{A97572AF-2DCE-1742-AE41-C81135E3D099}"/>
              </a:ext>
            </a:extLst>
          </p:cNvPr>
          <p:cNvSpPr txBox="1"/>
          <p:nvPr/>
        </p:nvSpPr>
        <p:spPr>
          <a:xfrm>
            <a:off x="624840" y="4785631"/>
            <a:ext cx="3876501" cy="2185214"/>
          </a:xfrm>
          <a:prstGeom prst="rect">
            <a:avLst/>
          </a:prstGeom>
          <a:noFill/>
        </p:spPr>
        <p:txBody>
          <a:bodyPr wrap="square" rtlCol="0">
            <a:spAutoFit/>
          </a:bodyPr>
          <a:lstStyle/>
          <a:p>
            <a:pPr marL="342900" indent="-342900">
              <a:buFont typeface="Arial" panose="020B0604020202020204" pitchFamily="34" charset="0"/>
              <a:buChar char="•"/>
            </a:pPr>
            <a:r>
              <a:rPr lang="en-US" sz="2000" dirty="0"/>
              <a:t>You can find examples or templates in a Google Search!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Make your own on </a:t>
            </a:r>
            <a:r>
              <a:rPr lang="en-US" sz="2000" dirty="0" err="1"/>
              <a:t>Canva</a:t>
            </a:r>
            <a:r>
              <a:rPr lang="en-US" sz="2000" dirty="0"/>
              <a:t> or check out Etsy for ideas!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1450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Freeform: Shape 22">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F943BD4-CB11-C64B-82F4-321CC3F43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191" y="65576"/>
            <a:ext cx="3359244" cy="4478992"/>
          </a:xfrm>
          <a:prstGeom prst="rect">
            <a:avLst/>
          </a:prstGeom>
        </p:spPr>
      </p:pic>
      <p:pic>
        <p:nvPicPr>
          <p:cNvPr id="16" name="Picture 15">
            <a:extLst>
              <a:ext uri="{FF2B5EF4-FFF2-40B4-BE49-F238E27FC236}">
                <a16:creationId xmlns:a16="http://schemas.microsoft.com/office/drawing/2014/main" id="{DD2D4F48-564B-6545-970B-7FD19BA04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9250" y="2591577"/>
            <a:ext cx="3850005" cy="4017397"/>
          </a:xfrm>
          <a:prstGeom prst="rect">
            <a:avLst/>
          </a:prstGeom>
        </p:spPr>
      </p:pic>
      <p:pic>
        <p:nvPicPr>
          <p:cNvPr id="31" name="Picture 30">
            <a:extLst>
              <a:ext uri="{FF2B5EF4-FFF2-40B4-BE49-F238E27FC236}">
                <a16:creationId xmlns:a16="http://schemas.microsoft.com/office/drawing/2014/main" id="{40101CBF-412E-E14F-8892-47854EE14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648" y="1651662"/>
            <a:ext cx="3528705" cy="4983480"/>
          </a:xfrm>
          <a:prstGeom prst="rect">
            <a:avLst/>
          </a:prstGeom>
        </p:spPr>
      </p:pic>
      <p:pic>
        <p:nvPicPr>
          <p:cNvPr id="33" name="Picture 32">
            <a:extLst>
              <a:ext uri="{FF2B5EF4-FFF2-40B4-BE49-F238E27FC236}">
                <a16:creationId xmlns:a16="http://schemas.microsoft.com/office/drawing/2014/main" id="{366025A5-3821-CB44-BD8E-25CF04F9F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0410" y="105372"/>
            <a:ext cx="4325433" cy="3092580"/>
          </a:xfrm>
          <a:prstGeom prst="rect">
            <a:avLst/>
          </a:prstGeom>
        </p:spPr>
      </p:pic>
      <p:sp>
        <p:nvSpPr>
          <p:cNvPr id="34" name="TextBox 33">
            <a:extLst>
              <a:ext uri="{FF2B5EF4-FFF2-40B4-BE49-F238E27FC236}">
                <a16:creationId xmlns:a16="http://schemas.microsoft.com/office/drawing/2014/main" id="{3C0B8E57-3D65-D148-89E5-2CB6AB276F72}"/>
              </a:ext>
            </a:extLst>
          </p:cNvPr>
          <p:cNvSpPr txBox="1"/>
          <p:nvPr/>
        </p:nvSpPr>
        <p:spPr>
          <a:xfrm>
            <a:off x="438913" y="4544568"/>
            <a:ext cx="3414966" cy="2215991"/>
          </a:xfrm>
          <a:prstGeom prst="rect">
            <a:avLst/>
          </a:prstGeom>
          <a:noFill/>
        </p:spPr>
        <p:txBody>
          <a:bodyPr wrap="square" rtlCol="0">
            <a:spAutoFit/>
          </a:bodyPr>
          <a:lstStyle/>
          <a:p>
            <a:r>
              <a:rPr lang="en-US" sz="2300" b="1" dirty="0"/>
              <a:t>There are many clubs and organizations to join on your campus, but being in a Panhellenic Sorority is TRULY a Lifetime Membership Experience!</a:t>
            </a:r>
          </a:p>
        </p:txBody>
      </p:sp>
    </p:spTree>
    <p:extLst>
      <p:ext uri="{BB962C8B-B14F-4D97-AF65-F5344CB8AC3E}">
        <p14:creationId xmlns:p14="http://schemas.microsoft.com/office/powerpoint/2010/main" val="283124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BE25A5-CB08-40F8-9279-7AFE95AC940F}"/>
              </a:ext>
            </a:extLst>
          </p:cNvPr>
          <p:cNvSpPr txBox="1"/>
          <p:nvPr/>
        </p:nvSpPr>
        <p:spPr>
          <a:xfrm>
            <a:off x="411480" y="991443"/>
            <a:ext cx="4502858" cy="10878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Freestyle Script" panose="030804020302050B0404" pitchFamily="66" charset="0"/>
                <a:ea typeface="+mj-ea"/>
                <a:cs typeface="+mj-cs"/>
              </a:rPr>
              <a:t>Resources</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2C106E3D-DDB6-4029-9872-C70FD93CFA38}"/>
              </a:ext>
            </a:extLst>
          </p:cNvPr>
          <p:cNvSpPr txBox="1"/>
          <p:nvPr/>
        </p:nvSpPr>
        <p:spPr>
          <a:xfrm>
            <a:off x="411480" y="2684095"/>
            <a:ext cx="4502858" cy="3492868"/>
          </a:xfrm>
          <a:prstGeom prst="rect">
            <a:avLst/>
          </a:prstGeom>
        </p:spPr>
        <p:txBody>
          <a:bodyPr vert="horz" lIns="91440" tIns="45720" rIns="91440" bIns="45720" rtlCol="0">
            <a:normAutofit/>
          </a:bodyPr>
          <a:lstStyle/>
          <a:p>
            <a:pPr marL="114300">
              <a:lnSpc>
                <a:spcPct val="90000"/>
              </a:lnSpc>
              <a:spcAft>
                <a:spcPts val="600"/>
              </a:spcAft>
            </a:pPr>
            <a:endParaRPr lang="en-US" dirty="0"/>
          </a:p>
        </p:txBody>
      </p:sp>
      <p:sp>
        <p:nvSpPr>
          <p:cNvPr id="8" name="TextBox 7">
            <a:extLst>
              <a:ext uri="{FF2B5EF4-FFF2-40B4-BE49-F238E27FC236}">
                <a16:creationId xmlns:a16="http://schemas.microsoft.com/office/drawing/2014/main" id="{703ED40F-9968-4445-9277-DF1C14A58224}"/>
              </a:ext>
            </a:extLst>
          </p:cNvPr>
          <p:cNvSpPr txBox="1"/>
          <p:nvPr/>
        </p:nvSpPr>
        <p:spPr>
          <a:xfrm>
            <a:off x="411479" y="2430752"/>
            <a:ext cx="5311035" cy="3693319"/>
          </a:xfrm>
          <a:prstGeom prst="rect">
            <a:avLst/>
          </a:prstGeom>
          <a:noFill/>
        </p:spPr>
        <p:txBody>
          <a:bodyPr wrap="square" rtlCol="0">
            <a:spAutoFit/>
          </a:bodyPr>
          <a:lstStyle/>
          <a:p>
            <a:r>
              <a:rPr lang="en-US" dirty="0">
                <a:hlinkClick r:id="rId3"/>
              </a:rPr>
              <a:t>http://kcpanhel.com</a:t>
            </a:r>
            <a:endParaRPr lang="en-US" dirty="0"/>
          </a:p>
          <a:p>
            <a:endParaRPr lang="en-US" dirty="0"/>
          </a:p>
          <a:p>
            <a:r>
              <a:rPr lang="en-US" dirty="0">
                <a:hlinkClick r:id="rId4"/>
              </a:rPr>
              <a:t>https://www.npcwomen.org/</a:t>
            </a:r>
            <a:br>
              <a:rPr lang="en-US" dirty="0"/>
            </a:br>
            <a:endParaRPr lang="en-US" dirty="0"/>
          </a:p>
          <a:p>
            <a:r>
              <a:rPr lang="en-US" dirty="0">
                <a:hlinkClick r:id="rId5"/>
              </a:rPr>
              <a:t>https://www.facebook.com/NPCWomen/</a:t>
            </a:r>
            <a:br>
              <a:rPr lang="en-US" dirty="0"/>
            </a:br>
            <a:endParaRPr lang="en-US" dirty="0"/>
          </a:p>
          <a:p>
            <a:r>
              <a:rPr lang="en-US" dirty="0">
                <a:hlinkClick r:id="rId6"/>
              </a:rPr>
              <a:t>https://thesororitylife.com/</a:t>
            </a:r>
            <a:br>
              <a:rPr lang="en-US" dirty="0"/>
            </a:br>
            <a:endParaRPr lang="en-US" dirty="0"/>
          </a:p>
          <a:p>
            <a:r>
              <a:rPr lang="en-US" dirty="0">
                <a:hlinkClick r:id="rId7"/>
              </a:rPr>
              <a:t>https://www.facebook.com/thesororitylife/</a:t>
            </a:r>
            <a:br>
              <a:rPr lang="en-US" dirty="0"/>
            </a:br>
            <a:endParaRPr lang="en-US" dirty="0"/>
          </a:p>
          <a:p>
            <a:r>
              <a:rPr lang="en-US" dirty="0">
                <a:hlinkClick r:id="rId8"/>
              </a:rPr>
              <a:t>https://www.instagram.com/sororitylifenpc/</a:t>
            </a:r>
            <a:endParaRPr lang="en-US" dirty="0"/>
          </a:p>
          <a:p>
            <a:endParaRPr lang="en-US" dirty="0"/>
          </a:p>
          <a:p>
            <a:endParaRPr lang="en-US" dirty="0"/>
          </a:p>
        </p:txBody>
      </p:sp>
      <p:pic>
        <p:nvPicPr>
          <p:cNvPr id="7" name="Picture 6">
            <a:extLst>
              <a:ext uri="{FF2B5EF4-FFF2-40B4-BE49-F238E27FC236}">
                <a16:creationId xmlns:a16="http://schemas.microsoft.com/office/drawing/2014/main" id="{4F3E4198-46BC-834C-8CC2-F46710065D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7474" y="698835"/>
            <a:ext cx="5747985" cy="5478127"/>
          </a:xfrm>
          <a:prstGeom prst="rect">
            <a:avLst/>
          </a:prstGeom>
        </p:spPr>
      </p:pic>
    </p:spTree>
    <p:extLst>
      <p:ext uri="{BB962C8B-B14F-4D97-AF65-F5344CB8AC3E}">
        <p14:creationId xmlns:p14="http://schemas.microsoft.com/office/powerpoint/2010/main" val="136207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5822BDA-5A07-F74D-B7C5-7D3A1A51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480" y="586740"/>
            <a:ext cx="5791200" cy="5791200"/>
          </a:xfrm>
          <a:prstGeom prst="rect">
            <a:avLst/>
          </a:prstGeom>
        </p:spPr>
      </p:pic>
      <p:sp>
        <p:nvSpPr>
          <p:cNvPr id="13" name="TextBox 12">
            <a:extLst>
              <a:ext uri="{FF2B5EF4-FFF2-40B4-BE49-F238E27FC236}">
                <a16:creationId xmlns:a16="http://schemas.microsoft.com/office/drawing/2014/main" id="{9287DE0E-A327-E143-9A68-2AFFA3C78CFB}"/>
              </a:ext>
            </a:extLst>
          </p:cNvPr>
          <p:cNvSpPr txBox="1"/>
          <p:nvPr/>
        </p:nvSpPr>
        <p:spPr>
          <a:xfrm>
            <a:off x="990600" y="762000"/>
            <a:ext cx="4516374" cy="5539978"/>
          </a:xfrm>
          <a:prstGeom prst="rect">
            <a:avLst/>
          </a:prstGeom>
          <a:noFill/>
        </p:spPr>
        <p:txBody>
          <a:bodyPr wrap="square" rtlCol="0">
            <a:spAutoFit/>
          </a:bodyPr>
          <a:lstStyle/>
          <a:p>
            <a:r>
              <a:rPr lang="en-US" sz="3600" b="1" dirty="0"/>
              <a:t>Welcome to Recruitment 101!</a:t>
            </a:r>
          </a:p>
          <a:p>
            <a:endParaRPr lang="en-US" sz="2400" dirty="0"/>
          </a:p>
          <a:p>
            <a:r>
              <a:rPr lang="en-US" sz="2400" dirty="0"/>
              <a:t>Proudly Presented by the </a:t>
            </a:r>
          </a:p>
          <a:p>
            <a:r>
              <a:rPr lang="en-US" sz="2400" dirty="0"/>
              <a:t>Greater Kansas City Alumnae Panhellenic</a:t>
            </a:r>
          </a:p>
          <a:p>
            <a:endParaRPr lang="en-US" sz="2400" dirty="0"/>
          </a:p>
          <a:p>
            <a:r>
              <a:rPr lang="en-US" sz="2400" dirty="0"/>
              <a:t>Follow us on Instagram</a:t>
            </a:r>
          </a:p>
          <a:p>
            <a:r>
              <a:rPr lang="en-US" sz="2400" dirty="0"/>
              <a:t>@</a:t>
            </a:r>
            <a:r>
              <a:rPr lang="en-US" sz="2400" dirty="0" err="1"/>
              <a:t>gkcalumnaepanhellenic</a:t>
            </a:r>
            <a:endParaRPr lang="en-US" sz="2400" dirty="0"/>
          </a:p>
          <a:p>
            <a:endParaRPr lang="en-US" sz="2400" dirty="0"/>
          </a:p>
          <a:p>
            <a:r>
              <a:rPr lang="en-US" sz="2400" dirty="0"/>
              <a:t>Follow us on Facebook</a:t>
            </a:r>
          </a:p>
          <a:p>
            <a:r>
              <a:rPr lang="en-US" sz="2400" dirty="0"/>
              <a:t>https://</a:t>
            </a:r>
            <a:r>
              <a:rPr lang="en-US" sz="2400" dirty="0" err="1"/>
              <a:t>www.facebook.com</a:t>
            </a:r>
            <a:r>
              <a:rPr lang="en-US" sz="2400" dirty="0"/>
              <a:t>/</a:t>
            </a:r>
            <a:r>
              <a:rPr lang="en-US" sz="2400" dirty="0" err="1"/>
              <a:t>KCPanhellenic</a:t>
            </a:r>
            <a:endParaRPr lang="en-US" sz="2400" dirty="0"/>
          </a:p>
          <a:p>
            <a:endParaRPr lang="en-US" dirty="0"/>
          </a:p>
        </p:txBody>
      </p:sp>
    </p:spTree>
    <p:extLst>
      <p:ext uri="{BB962C8B-B14F-4D97-AF65-F5344CB8AC3E}">
        <p14:creationId xmlns:p14="http://schemas.microsoft.com/office/powerpoint/2010/main" val="364970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Shape 13">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BE25A5-CB08-40F8-9279-7AFE95AC940F}"/>
              </a:ext>
            </a:extLst>
          </p:cNvPr>
          <p:cNvSpPr txBox="1"/>
          <p:nvPr/>
        </p:nvSpPr>
        <p:spPr>
          <a:xfrm>
            <a:off x="359316" y="891287"/>
            <a:ext cx="3926933" cy="123901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dirty="0">
                <a:latin typeface="Freestyle Script" panose="030804020302050B0404" pitchFamily="66" charset="0"/>
                <a:ea typeface="+mj-ea"/>
                <a:cs typeface="+mj-cs"/>
              </a:rPr>
              <a:t>We are so glad that you are here!</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A556675E-F746-456F-992A-13FE0613863F}"/>
              </a:ext>
            </a:extLst>
          </p:cNvPr>
          <p:cNvSpPr/>
          <p:nvPr/>
        </p:nvSpPr>
        <p:spPr>
          <a:xfrm>
            <a:off x="371094" y="2718054"/>
            <a:ext cx="3438906" cy="3207258"/>
          </a:xfrm>
          <a:prstGeom prst="rect">
            <a:avLst/>
          </a:prstGeom>
        </p:spPr>
        <p:txBody>
          <a:bodyPr vert="horz" lIns="91440" tIns="45720" rIns="91440" bIns="45720" rtlCol="0" anchor="t">
            <a:normAutofit/>
          </a:bodyPr>
          <a:lstStyle/>
          <a:p>
            <a:pPr marL="514350" indent="-342900">
              <a:lnSpc>
                <a:spcPct val="90000"/>
              </a:lnSpc>
              <a:spcAft>
                <a:spcPts val="600"/>
              </a:spcAft>
              <a:buFont typeface="Arial" panose="020B0604020202020204" pitchFamily="34" charset="0"/>
              <a:buChar char="•"/>
            </a:pPr>
            <a:r>
              <a:rPr lang="en-US" sz="2000" dirty="0"/>
              <a:t>Share your name</a:t>
            </a:r>
          </a:p>
          <a:p>
            <a:pPr marL="514350" indent="-342900">
              <a:lnSpc>
                <a:spcPct val="90000"/>
              </a:lnSpc>
              <a:spcAft>
                <a:spcPts val="600"/>
              </a:spcAft>
              <a:buFont typeface="Arial" panose="020B0604020202020204" pitchFamily="34" charset="0"/>
              <a:buChar char="•"/>
            </a:pPr>
            <a:r>
              <a:rPr lang="en-US" sz="2000" dirty="0"/>
              <a:t>What high school you attend </a:t>
            </a:r>
          </a:p>
          <a:p>
            <a:pPr marL="514350" indent="-342900">
              <a:lnSpc>
                <a:spcPct val="90000"/>
              </a:lnSpc>
              <a:spcAft>
                <a:spcPts val="600"/>
              </a:spcAft>
              <a:buFont typeface="Arial" panose="020B0604020202020204" pitchFamily="34" charset="0"/>
              <a:buChar char="•"/>
            </a:pPr>
            <a:r>
              <a:rPr lang="en-US" sz="2000" dirty="0"/>
              <a:t>What college/university you will attend this fall/spring!</a:t>
            </a:r>
          </a:p>
          <a:p>
            <a:pPr marL="171450">
              <a:lnSpc>
                <a:spcPct val="90000"/>
              </a:lnSpc>
              <a:spcAft>
                <a:spcPts val="600"/>
              </a:spcAft>
            </a:pPr>
            <a:endParaRPr lang="en-US" sz="2000" dirty="0"/>
          </a:p>
        </p:txBody>
      </p:sp>
      <p:pic>
        <p:nvPicPr>
          <p:cNvPr id="9" name="Picture 8">
            <a:extLst>
              <a:ext uri="{FF2B5EF4-FFF2-40B4-BE49-F238E27FC236}">
                <a16:creationId xmlns:a16="http://schemas.microsoft.com/office/drawing/2014/main" id="{A6DB6D70-8A64-A34F-9635-CB3BB8F0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654" y="836352"/>
            <a:ext cx="7475506" cy="5088960"/>
          </a:xfrm>
          <a:prstGeom prst="rect">
            <a:avLst/>
          </a:prstGeom>
        </p:spPr>
      </p:pic>
    </p:spTree>
    <p:extLst>
      <p:ext uri="{BB962C8B-B14F-4D97-AF65-F5344CB8AC3E}">
        <p14:creationId xmlns:p14="http://schemas.microsoft.com/office/powerpoint/2010/main" val="23502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9">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BE25A5-CB08-40F8-9279-7AFE95AC940F}"/>
              </a:ext>
            </a:extLst>
          </p:cNvPr>
          <p:cNvSpPr txBox="1"/>
          <p:nvPr/>
        </p:nvSpPr>
        <p:spPr>
          <a:xfrm>
            <a:off x="424815" y="843533"/>
            <a:ext cx="3438144" cy="1077849"/>
          </a:xfrm>
          <a:prstGeom prst="rect">
            <a:avLst/>
          </a:prstGeom>
        </p:spPr>
        <p:txBody>
          <a:bodyPr vert="horz" lIns="91440" tIns="45720" rIns="91440" bIns="45720" rtlCol="0" anchor="b">
            <a:normAutofit fontScale="62500" lnSpcReduction="20000"/>
          </a:bodyPr>
          <a:lstStyle/>
          <a:p>
            <a:pPr>
              <a:lnSpc>
                <a:spcPct val="90000"/>
              </a:lnSpc>
              <a:spcBef>
                <a:spcPct val="0"/>
              </a:spcBef>
              <a:spcAft>
                <a:spcPts val="600"/>
              </a:spcAft>
            </a:pPr>
            <a:r>
              <a:rPr lang="en-US" sz="6000" dirty="0">
                <a:ea typeface="+mj-ea"/>
                <a:cs typeface="+mj-cs"/>
              </a:rPr>
              <a:t>Learn</a:t>
            </a:r>
          </a:p>
          <a:p>
            <a:pPr>
              <a:lnSpc>
                <a:spcPct val="90000"/>
              </a:lnSpc>
              <a:spcBef>
                <a:spcPct val="0"/>
              </a:spcBef>
              <a:spcAft>
                <a:spcPts val="600"/>
              </a:spcAft>
            </a:pPr>
            <a:r>
              <a:rPr lang="en-US" sz="6000" kern="1200" dirty="0">
                <a:solidFill>
                  <a:schemeClr val="tx1"/>
                </a:solidFill>
                <a:ea typeface="+mj-ea"/>
                <a:cs typeface="+mj-cs"/>
              </a:rPr>
              <a:t>more about NPC</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 name="Shape 81">
            <a:extLst>
              <a:ext uri="{FF2B5EF4-FFF2-40B4-BE49-F238E27FC236}">
                <a16:creationId xmlns:a16="http://schemas.microsoft.com/office/drawing/2014/main" id="{DC9F5B98-0BCA-4799-B6AC-D9F948E6AE9E}"/>
              </a:ext>
            </a:extLst>
          </p:cNvPr>
          <p:cNvSpPr txBox="1">
            <a:spLocks/>
          </p:cNvSpPr>
          <p:nvPr/>
        </p:nvSpPr>
        <p:spPr>
          <a:xfrm>
            <a:off x="377571" y="2336800"/>
            <a:ext cx="3438906" cy="3481832"/>
          </a:xfrm>
          <a:prstGeom prst="rect">
            <a:avLst/>
          </a:prstGeom>
        </p:spPr>
        <p:txBody>
          <a:bodyPr spcFirstLastPara="1"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 </a:t>
            </a:r>
            <a:r>
              <a:rPr lang="en-US" sz="1800" dirty="0"/>
              <a:t>The National Panhellenic Conference is the premier   advocacy and support organization for the advancement of the sorority experience</a:t>
            </a:r>
          </a:p>
          <a:p>
            <a:r>
              <a:rPr lang="en-US" sz="1800" dirty="0"/>
              <a:t> NPC is made up of 26 member organizations </a:t>
            </a:r>
          </a:p>
          <a:p>
            <a:r>
              <a:rPr lang="en-US" sz="1800" dirty="0"/>
              <a:t>Greater KC Alumnae Panhellenic Association is an active Alumnae Chapter with NPC</a:t>
            </a:r>
          </a:p>
          <a:p>
            <a:r>
              <a:rPr lang="en-US" sz="1800" dirty="0"/>
              <a:t> Our goal is to promote sorority awareness, scholarships, service and the lifetime membership experience  in the KC Metro area.</a:t>
            </a:r>
          </a:p>
        </p:txBody>
      </p:sp>
      <p:sp>
        <p:nvSpPr>
          <p:cNvPr id="4" name="TextBox 3">
            <a:extLst>
              <a:ext uri="{FF2B5EF4-FFF2-40B4-BE49-F238E27FC236}">
                <a16:creationId xmlns:a16="http://schemas.microsoft.com/office/drawing/2014/main" id="{4AC0D07B-F76E-D742-953D-40EBDE669AF9}"/>
              </a:ext>
            </a:extLst>
          </p:cNvPr>
          <p:cNvSpPr txBox="1"/>
          <p:nvPr/>
        </p:nvSpPr>
        <p:spPr>
          <a:xfrm>
            <a:off x="5227320" y="670560"/>
            <a:ext cx="5974080" cy="338554"/>
          </a:xfrm>
          <a:prstGeom prst="rect">
            <a:avLst/>
          </a:prstGeom>
          <a:noFill/>
        </p:spPr>
        <p:txBody>
          <a:bodyPr wrap="square" rtlCol="0">
            <a:spAutoFit/>
          </a:bodyPr>
          <a:lstStyle/>
          <a:p>
            <a:r>
              <a:rPr lang="en-US" sz="1600" dirty="0"/>
              <a:t> </a:t>
            </a:r>
            <a:endParaRPr lang="en-US" dirty="0"/>
          </a:p>
        </p:txBody>
      </p:sp>
      <p:pic>
        <p:nvPicPr>
          <p:cNvPr id="6" name="Picture 5">
            <a:extLst>
              <a:ext uri="{FF2B5EF4-FFF2-40B4-BE49-F238E27FC236}">
                <a16:creationId xmlns:a16="http://schemas.microsoft.com/office/drawing/2014/main" id="{CB06A1C8-3152-C044-9FBB-0C6912182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160" y="0"/>
            <a:ext cx="6858000" cy="6858000"/>
          </a:xfrm>
          <a:prstGeom prst="rect">
            <a:avLst/>
          </a:prstGeom>
        </p:spPr>
      </p:pic>
    </p:spTree>
    <p:extLst>
      <p:ext uri="{BB962C8B-B14F-4D97-AF65-F5344CB8AC3E}">
        <p14:creationId xmlns:p14="http://schemas.microsoft.com/office/powerpoint/2010/main" val="156087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A0D72-A22B-6D41-9398-982DD5904B6C}"/>
              </a:ext>
            </a:extLst>
          </p:cNvPr>
          <p:cNvPicPr>
            <a:picLocks noChangeAspect="1"/>
          </p:cNvPicPr>
          <p:nvPr/>
        </p:nvPicPr>
        <p:blipFill>
          <a:blip r:embed="rId3">
            <a:alphaModFix/>
            <a:extLst>
              <a:ext uri="{BEBA8EAE-BF5A-486C-A8C5-ECC9F3942E4B}">
                <a14:imgProps xmlns:a14="http://schemas.microsoft.com/office/drawing/2010/main">
                  <a14:imgLayer>
                    <a14:imgEffect>
                      <a14:saturation sat="255000"/>
                    </a14:imgEffect>
                    <a14:imgEffect>
                      <a14:brightnessContrast bright="6000" contrast="-7000"/>
                    </a14:imgEffect>
                  </a14:imgLayer>
                </a14:imgProps>
              </a:ext>
              <a:ext uri="{28A0092B-C50C-407E-A947-70E740481C1C}">
                <a14:useLocalDpi xmlns:a14="http://schemas.microsoft.com/office/drawing/2010/main" val="0"/>
              </a:ext>
            </a:extLst>
          </a:blip>
          <a:stretch>
            <a:fillRect/>
          </a:stretch>
        </p:blipFill>
        <p:spPr>
          <a:xfrm>
            <a:off x="2489887" y="0"/>
            <a:ext cx="7268475" cy="6858000"/>
          </a:xfrm>
          <a:prstGeom prst="rect">
            <a:avLst/>
          </a:prstGeom>
        </p:spPr>
      </p:pic>
    </p:spTree>
    <p:extLst>
      <p:ext uri="{BB962C8B-B14F-4D97-AF65-F5344CB8AC3E}">
        <p14:creationId xmlns:p14="http://schemas.microsoft.com/office/powerpoint/2010/main" val="279019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BA49487-3FDB-4FB7-9D50-2B4F9454D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 name="Rectangle 40">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BE25A5-CB08-40F8-9279-7AFE95AC940F}"/>
              </a:ext>
            </a:extLst>
          </p:cNvPr>
          <p:cNvSpPr txBox="1"/>
          <p:nvPr/>
        </p:nvSpPr>
        <p:spPr>
          <a:xfrm>
            <a:off x="838200" y="4440602"/>
            <a:ext cx="3300663" cy="164592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6000" dirty="0">
                <a:latin typeface="Freestyle Script" panose="030804020302050B0404" pitchFamily="66" charset="0"/>
                <a:ea typeface="+mj-ea"/>
                <a:cs typeface="+mj-cs"/>
              </a:rPr>
              <a:t>What is a Sorority?</a:t>
            </a:r>
          </a:p>
        </p:txBody>
      </p:sp>
      <p:sp>
        <p:nvSpPr>
          <p:cNvPr id="43" name="Rectangle 42">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106E3D-DDB6-4029-9872-C70FD93CFA38}"/>
              </a:ext>
            </a:extLst>
          </p:cNvPr>
          <p:cNvSpPr txBox="1"/>
          <p:nvPr/>
        </p:nvSpPr>
        <p:spPr>
          <a:xfrm>
            <a:off x="4416770" y="4440602"/>
            <a:ext cx="6790726" cy="1645920"/>
          </a:xfrm>
          <a:prstGeom prst="rect">
            <a:avLst/>
          </a:prstGeom>
        </p:spPr>
        <p:txBody>
          <a:bodyPr vert="horz" lIns="91440" tIns="45720" rIns="91440" bIns="45720" rtlCol="0" anchor="ctr">
            <a:noAutofit/>
          </a:bodyPr>
          <a:lstStyle/>
          <a:p>
            <a:pPr marL="457200" indent="-285750">
              <a:lnSpc>
                <a:spcPct val="90000"/>
              </a:lnSpc>
              <a:spcAft>
                <a:spcPts val="600"/>
              </a:spcAft>
              <a:buFont typeface="Arial" panose="020B0604020202020204" pitchFamily="34" charset="0"/>
              <a:buChar char="•"/>
            </a:pPr>
            <a:r>
              <a:rPr lang="en-US" sz="1600" dirty="0"/>
              <a:t>A life-long support system that provides career and networking opportunities during college and for a lifetime</a:t>
            </a:r>
          </a:p>
          <a:p>
            <a:pPr marL="457200" indent="-285750">
              <a:lnSpc>
                <a:spcPct val="90000"/>
              </a:lnSpc>
              <a:spcAft>
                <a:spcPts val="600"/>
              </a:spcAft>
              <a:buFont typeface="Arial" panose="020B0604020202020204" pitchFamily="34" charset="0"/>
              <a:buChar char="•"/>
            </a:pPr>
            <a:r>
              <a:rPr lang="en-US" sz="1600" dirty="0"/>
              <a:t>An organization that values academic excellence and lifelong learning</a:t>
            </a:r>
          </a:p>
          <a:p>
            <a:pPr marL="457200" indent="-285750">
              <a:lnSpc>
                <a:spcPct val="90000"/>
              </a:lnSpc>
              <a:spcAft>
                <a:spcPts val="600"/>
              </a:spcAft>
              <a:buFont typeface="Arial" panose="020B0604020202020204" pitchFamily="34" charset="0"/>
              <a:buChar char="•"/>
            </a:pPr>
            <a:r>
              <a:rPr lang="en-US" sz="1600" dirty="0"/>
              <a:t>An organization that values philanthropy and community service</a:t>
            </a:r>
          </a:p>
          <a:p>
            <a:pPr marL="457200" indent="-285750">
              <a:lnSpc>
                <a:spcPct val="90000"/>
              </a:lnSpc>
              <a:spcAft>
                <a:spcPts val="600"/>
              </a:spcAft>
              <a:buFont typeface="Arial" panose="020B0604020202020204" pitchFamily="34" charset="0"/>
              <a:buChar char="•"/>
            </a:pPr>
            <a:r>
              <a:rPr lang="en-US" sz="1600" dirty="0"/>
              <a:t>An opportunity for women to develop strong leadership skills</a:t>
            </a:r>
          </a:p>
          <a:p>
            <a:pPr marL="457200" indent="-285750">
              <a:lnSpc>
                <a:spcPct val="90000"/>
              </a:lnSpc>
              <a:spcAft>
                <a:spcPts val="600"/>
              </a:spcAft>
              <a:buFont typeface="Arial" panose="020B0604020202020204" pitchFamily="34" charset="0"/>
              <a:buChar char="•"/>
            </a:pPr>
            <a:r>
              <a:rPr lang="en-US" sz="1600" dirty="0"/>
              <a:t>A great way to meet amazing friends who support one another</a:t>
            </a:r>
          </a:p>
          <a:p>
            <a:pPr marL="457200" indent="-285750">
              <a:lnSpc>
                <a:spcPct val="90000"/>
              </a:lnSpc>
              <a:spcAft>
                <a:spcPts val="600"/>
              </a:spcAft>
              <a:buFont typeface="Arial" panose="020B0604020202020204" pitchFamily="34" charset="0"/>
              <a:buChar char="•"/>
            </a:pPr>
            <a:r>
              <a:rPr lang="en-US" sz="1600" dirty="0"/>
              <a:t>An opportunity to enjoy sisterhood events, date parties, formal dances and other fun social events</a:t>
            </a:r>
          </a:p>
        </p:txBody>
      </p:sp>
      <p:pic>
        <p:nvPicPr>
          <p:cNvPr id="8" name="Picture 7">
            <a:extLst>
              <a:ext uri="{FF2B5EF4-FFF2-40B4-BE49-F238E27FC236}">
                <a16:creationId xmlns:a16="http://schemas.microsoft.com/office/drawing/2014/main" id="{C6F06344-E352-5A47-B432-260A20680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123665"/>
            <a:ext cx="5414963" cy="3891251"/>
          </a:xfrm>
          <a:prstGeom prst="rect">
            <a:avLst/>
          </a:prstGeom>
        </p:spPr>
      </p:pic>
      <p:pic>
        <p:nvPicPr>
          <p:cNvPr id="12" name="Picture 11">
            <a:extLst>
              <a:ext uri="{FF2B5EF4-FFF2-40B4-BE49-F238E27FC236}">
                <a16:creationId xmlns:a16="http://schemas.microsoft.com/office/drawing/2014/main" id="{D7812436-4D13-B24A-98E9-51DD8768B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150" y="174837"/>
            <a:ext cx="4050569" cy="3822368"/>
          </a:xfrm>
          <a:prstGeom prst="rect">
            <a:avLst/>
          </a:prstGeom>
        </p:spPr>
      </p:pic>
    </p:spTree>
    <p:extLst>
      <p:ext uri="{BB962C8B-B14F-4D97-AF65-F5344CB8AC3E}">
        <p14:creationId xmlns:p14="http://schemas.microsoft.com/office/powerpoint/2010/main" val="2843235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BE25A5-CB08-40F8-9279-7AFE95AC940F}"/>
              </a:ext>
            </a:extLst>
          </p:cNvPr>
          <p:cNvSpPr txBox="1"/>
          <p:nvPr/>
        </p:nvSpPr>
        <p:spPr>
          <a:xfrm>
            <a:off x="411480" y="991443"/>
            <a:ext cx="4502858" cy="1087819"/>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600"/>
              </a:spcAft>
            </a:pPr>
            <a:r>
              <a:rPr lang="en-US" sz="5400" dirty="0">
                <a:latin typeface="Freestyle Script" panose="030804020302050B0404" pitchFamily="66" charset="0"/>
                <a:ea typeface="+mj-ea"/>
                <a:cs typeface="+mj-cs"/>
              </a:rPr>
              <a:t>What a Sorority is Not</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2C106E3D-DDB6-4029-9872-C70FD93CFA38}"/>
              </a:ext>
            </a:extLst>
          </p:cNvPr>
          <p:cNvSpPr txBox="1"/>
          <p:nvPr/>
        </p:nvSpPr>
        <p:spPr>
          <a:xfrm>
            <a:off x="411480" y="2684095"/>
            <a:ext cx="4502858" cy="3492868"/>
          </a:xfrm>
          <a:prstGeom prst="rect">
            <a:avLst/>
          </a:prstGeom>
        </p:spPr>
        <p:txBody>
          <a:bodyPr vert="horz" lIns="91440" tIns="45720" rIns="91440" bIns="45720" rtlCol="0">
            <a:normAutofit/>
          </a:bodyPr>
          <a:lstStyle/>
          <a:p>
            <a:pPr marL="400050" indent="-285750">
              <a:lnSpc>
                <a:spcPct val="90000"/>
              </a:lnSpc>
              <a:spcAft>
                <a:spcPts val="600"/>
              </a:spcAft>
              <a:buFont typeface="Arial" panose="020B0604020202020204" pitchFamily="34" charset="0"/>
              <a:buChar char="•"/>
            </a:pPr>
            <a:r>
              <a:rPr lang="en-US" dirty="0"/>
              <a:t>Stereotypical like you see in the movies</a:t>
            </a:r>
          </a:p>
          <a:p>
            <a:pPr marL="114300">
              <a:lnSpc>
                <a:spcPct val="90000"/>
              </a:lnSpc>
              <a:spcAft>
                <a:spcPts val="600"/>
              </a:spcAft>
            </a:pPr>
            <a:endParaRPr lang="en-US" dirty="0"/>
          </a:p>
          <a:p>
            <a:pPr marL="400050" indent="-285750">
              <a:lnSpc>
                <a:spcPct val="90000"/>
              </a:lnSpc>
              <a:spcAft>
                <a:spcPts val="600"/>
              </a:spcAft>
              <a:buFont typeface="Arial" panose="020B0604020202020204" pitchFamily="34" charset="0"/>
              <a:buChar char="•"/>
            </a:pPr>
            <a:r>
              <a:rPr lang="en-US" dirty="0"/>
              <a:t>A group of women who put appearance and wardrobe ahead of values and personality</a:t>
            </a:r>
          </a:p>
          <a:p>
            <a:pPr marL="114300">
              <a:lnSpc>
                <a:spcPct val="90000"/>
              </a:lnSpc>
              <a:spcAft>
                <a:spcPts val="600"/>
              </a:spcAft>
            </a:pPr>
            <a:endParaRPr lang="en-US" dirty="0"/>
          </a:p>
          <a:p>
            <a:pPr marL="400050" indent="-285750">
              <a:lnSpc>
                <a:spcPct val="90000"/>
              </a:lnSpc>
              <a:spcAft>
                <a:spcPts val="600"/>
              </a:spcAft>
              <a:buFont typeface="Arial" panose="020B0604020202020204" pitchFamily="34" charset="0"/>
              <a:buChar char="•"/>
            </a:pPr>
            <a:r>
              <a:rPr lang="en-US" dirty="0"/>
              <a:t>An organization that approves of hazing and other inappropriate behaviors</a:t>
            </a:r>
          </a:p>
          <a:p>
            <a:pPr marL="114300">
              <a:lnSpc>
                <a:spcPct val="90000"/>
              </a:lnSpc>
              <a:spcAft>
                <a:spcPts val="600"/>
              </a:spcAft>
            </a:pPr>
            <a:endParaRPr lang="en-US" dirty="0"/>
          </a:p>
          <a:p>
            <a:pPr marL="400050" indent="-285750">
              <a:lnSpc>
                <a:spcPct val="90000"/>
              </a:lnSpc>
              <a:spcAft>
                <a:spcPts val="600"/>
              </a:spcAft>
              <a:buFont typeface="Arial" panose="020B0604020202020204" pitchFamily="34" charset="0"/>
              <a:buChar char="•"/>
            </a:pPr>
            <a:r>
              <a:rPr lang="en-US" dirty="0"/>
              <a:t>Something that you can only be involved in during college</a:t>
            </a:r>
          </a:p>
          <a:p>
            <a:pPr marL="400050" indent="-285750">
              <a:lnSpc>
                <a:spcPct val="90000"/>
              </a:lnSpc>
              <a:spcAft>
                <a:spcPts val="600"/>
              </a:spcAf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215F2BE-BAB1-DA46-92B5-19AE2EB62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479" y="192787"/>
            <a:ext cx="5656434" cy="6472426"/>
          </a:xfrm>
          <a:prstGeom prst="rect">
            <a:avLst/>
          </a:prstGeom>
        </p:spPr>
      </p:pic>
    </p:spTree>
    <p:extLst>
      <p:ext uri="{BB962C8B-B14F-4D97-AF65-F5344CB8AC3E}">
        <p14:creationId xmlns:p14="http://schemas.microsoft.com/office/powerpoint/2010/main" val="261823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0644AE-DAF0-764E-B0A7-B2D7257A5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0" y="0"/>
            <a:ext cx="7219949" cy="6865345"/>
          </a:xfrm>
          <a:prstGeom prst="rect">
            <a:avLst/>
          </a:prstGeom>
        </p:spPr>
      </p:pic>
      <p:pic>
        <p:nvPicPr>
          <p:cNvPr id="4" name="Picture 3">
            <a:extLst>
              <a:ext uri="{FF2B5EF4-FFF2-40B4-BE49-F238E27FC236}">
                <a16:creationId xmlns:a16="http://schemas.microsoft.com/office/drawing/2014/main" id="{1A8AE14E-881F-A242-8C8F-08DD5E0F1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25" y="200026"/>
            <a:ext cx="6696975" cy="6368057"/>
          </a:xfrm>
          <a:prstGeom prst="rect">
            <a:avLst/>
          </a:prstGeom>
        </p:spPr>
      </p:pic>
      <p:sp>
        <p:nvSpPr>
          <p:cNvPr id="5" name="TextBox 4">
            <a:extLst>
              <a:ext uri="{FF2B5EF4-FFF2-40B4-BE49-F238E27FC236}">
                <a16:creationId xmlns:a16="http://schemas.microsoft.com/office/drawing/2014/main" id="{1F35EE0C-0744-2A42-9DC8-24129A17102F}"/>
              </a:ext>
            </a:extLst>
          </p:cNvPr>
          <p:cNvSpPr txBox="1"/>
          <p:nvPr/>
        </p:nvSpPr>
        <p:spPr>
          <a:xfrm>
            <a:off x="500063" y="714375"/>
            <a:ext cx="4000500" cy="6278642"/>
          </a:xfrm>
          <a:prstGeom prst="rect">
            <a:avLst/>
          </a:prstGeom>
          <a:noFill/>
        </p:spPr>
        <p:txBody>
          <a:bodyPr wrap="square" rtlCol="0">
            <a:spAutoFit/>
          </a:bodyPr>
          <a:lstStyle/>
          <a:p>
            <a:r>
              <a:rPr lang="en-US" sz="4800" dirty="0"/>
              <a:t>Let’s Talk Recruitment</a:t>
            </a:r>
          </a:p>
          <a:p>
            <a:endParaRPr lang="en-US" dirty="0"/>
          </a:p>
          <a:p>
            <a:pPr marL="285750" indent="-285750">
              <a:buFont typeface="Arial" panose="020B0604020202020204" pitchFamily="34" charset="0"/>
              <a:buChar char="•"/>
            </a:pPr>
            <a:r>
              <a:rPr lang="en-US" sz="2400" dirty="0"/>
              <a:t>Primary/Formal Recruitment</a:t>
            </a:r>
          </a:p>
          <a:p>
            <a:pPr marL="742950" lvl="1" indent="-285750">
              <a:buFont typeface="Arial" panose="020B0604020202020204" pitchFamily="34" charset="0"/>
              <a:buChar char="•"/>
            </a:pPr>
            <a:r>
              <a:rPr lang="en-US" sz="2400" dirty="0"/>
              <a:t>Rounds</a:t>
            </a:r>
          </a:p>
          <a:p>
            <a:pPr marL="742950" lvl="1" indent="-285750">
              <a:buFont typeface="Arial" panose="020B0604020202020204" pitchFamily="34" charset="0"/>
              <a:buChar char="•"/>
            </a:pPr>
            <a:r>
              <a:rPr lang="en-US" sz="2400" dirty="0"/>
              <a:t>Possible Virtual Open House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COR/COB/Open Recruitment</a:t>
            </a:r>
          </a:p>
          <a:p>
            <a:endParaRPr lang="en-US" sz="2400" dirty="0"/>
          </a:p>
          <a:p>
            <a:pPr marL="285750" indent="-285750">
              <a:buFont typeface="Arial" panose="020B0604020202020204" pitchFamily="34" charset="0"/>
              <a:buChar char="•"/>
            </a:pPr>
            <a:r>
              <a:rPr lang="en-US" sz="2400" dirty="0"/>
              <a:t>I have heard ______________ about Recruitment.</a:t>
            </a:r>
          </a:p>
        </p:txBody>
      </p:sp>
    </p:spTree>
    <p:extLst>
      <p:ext uri="{BB962C8B-B14F-4D97-AF65-F5344CB8AC3E}">
        <p14:creationId xmlns:p14="http://schemas.microsoft.com/office/powerpoint/2010/main" val="368389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7A87D8F-9102-4047-BDED-363F664AE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9073D962-D3D2-4A72-8593-65C213CBF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4" y="633616"/>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8BE25A5-CB08-40F8-9279-7AFE95AC940F}"/>
              </a:ext>
            </a:extLst>
          </p:cNvPr>
          <p:cNvSpPr txBox="1"/>
          <p:nvPr/>
        </p:nvSpPr>
        <p:spPr>
          <a:xfrm>
            <a:off x="459544" y="779200"/>
            <a:ext cx="4584921" cy="110642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5400" kern="1200" dirty="0">
                <a:solidFill>
                  <a:schemeClr val="tx1"/>
                </a:solidFill>
                <a:latin typeface="Freestyle Script" panose="030804020302050B0404" pitchFamily="66" charset="0"/>
                <a:ea typeface="+mj-ea"/>
                <a:cs typeface="+mj-cs"/>
              </a:rPr>
              <a:t>Formal/Primary Recruitment</a:t>
            </a:r>
          </a:p>
        </p:txBody>
      </p:sp>
      <p:sp>
        <p:nvSpPr>
          <p:cNvPr id="24" name="Rectangle 23">
            <a:extLst>
              <a:ext uri="{FF2B5EF4-FFF2-40B4-BE49-F238E27FC236}">
                <a16:creationId xmlns:a16="http://schemas.microsoft.com/office/drawing/2014/main" id="{2387511B-F6E1-4929-AC90-94FB8B6B0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58F78C-27AB-465F-AA33-15E08AF2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480"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106E3D-DDB6-4029-9872-C70FD93CFA38}"/>
              </a:ext>
            </a:extLst>
          </p:cNvPr>
          <p:cNvSpPr txBox="1"/>
          <p:nvPr/>
        </p:nvSpPr>
        <p:spPr>
          <a:xfrm>
            <a:off x="838200" y="2331720"/>
            <a:ext cx="3721608" cy="3538728"/>
          </a:xfrm>
          <a:prstGeom prst="rect">
            <a:avLst/>
          </a:prstGeom>
        </p:spPr>
        <p:txBody>
          <a:bodyPr vert="horz" lIns="91440" tIns="45720" rIns="91440" bIns="45720" rtlCol="0">
            <a:normAutofit/>
          </a:bodyPr>
          <a:lstStyle/>
          <a:p>
            <a:pPr marL="342900" indent="-285750">
              <a:lnSpc>
                <a:spcPct val="90000"/>
              </a:lnSpc>
              <a:spcAft>
                <a:spcPts val="600"/>
              </a:spcAft>
              <a:buFont typeface="Arial" panose="020B0604020202020204" pitchFamily="34" charset="0"/>
              <a:buChar char="•"/>
            </a:pPr>
            <a:r>
              <a:rPr lang="en-US" sz="2400" dirty="0"/>
              <a:t>PNM- Potential New Member</a:t>
            </a:r>
          </a:p>
          <a:p>
            <a:pPr marL="342900" indent="-285750">
              <a:lnSpc>
                <a:spcPct val="90000"/>
              </a:lnSpc>
              <a:spcAft>
                <a:spcPts val="600"/>
              </a:spcAft>
              <a:buFont typeface="Arial" panose="020B0604020202020204" pitchFamily="34" charset="0"/>
              <a:buChar char="•"/>
            </a:pPr>
            <a:r>
              <a:rPr lang="en-US" sz="2400" dirty="0"/>
              <a:t>Recruitment Counselors- various names</a:t>
            </a:r>
          </a:p>
          <a:p>
            <a:pPr marL="342900" indent="-285750">
              <a:lnSpc>
                <a:spcPct val="90000"/>
              </a:lnSpc>
              <a:spcAft>
                <a:spcPts val="600"/>
              </a:spcAft>
              <a:buFont typeface="Arial" panose="020B0604020202020204" pitchFamily="34" charset="0"/>
              <a:buChar char="•"/>
            </a:pPr>
            <a:r>
              <a:rPr lang="en-US" sz="2400" dirty="0"/>
              <a:t>Meeting sorority women</a:t>
            </a:r>
          </a:p>
          <a:p>
            <a:pPr marL="342900" indent="-285750">
              <a:lnSpc>
                <a:spcPct val="90000"/>
              </a:lnSpc>
              <a:spcAft>
                <a:spcPts val="600"/>
              </a:spcAft>
              <a:buFont typeface="Arial" panose="020B0604020202020204" pitchFamily="34" charset="0"/>
              <a:buChar char="•"/>
            </a:pPr>
            <a:r>
              <a:rPr lang="en-US" sz="2400" dirty="0"/>
              <a:t>Conversations</a:t>
            </a:r>
          </a:p>
          <a:p>
            <a:pPr marL="342900" indent="-285750">
              <a:lnSpc>
                <a:spcPct val="90000"/>
              </a:lnSpc>
              <a:spcAft>
                <a:spcPts val="600"/>
              </a:spcAft>
              <a:buFont typeface="Arial" panose="020B0604020202020204" pitchFamily="34" charset="0"/>
              <a:buChar char="•"/>
            </a:pPr>
            <a:r>
              <a:rPr lang="en-US" sz="2400" dirty="0"/>
              <a:t>Positive PNM Contact</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0A794560-BAF0-274A-AE12-AE04CD1B8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091" y="238328"/>
            <a:ext cx="6500119" cy="6286500"/>
          </a:xfrm>
          <a:prstGeom prst="rect">
            <a:avLst/>
          </a:prstGeom>
        </p:spPr>
      </p:pic>
    </p:spTree>
    <p:extLst>
      <p:ext uri="{BB962C8B-B14F-4D97-AF65-F5344CB8AC3E}">
        <p14:creationId xmlns:p14="http://schemas.microsoft.com/office/powerpoint/2010/main" val="4056753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3976</TotalTime>
  <Words>2137</Words>
  <Application>Microsoft Macintosh PowerPoint</Application>
  <PresentationFormat>Widescreen</PresentationFormat>
  <Paragraphs>213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Tvrdik</dc:creator>
  <cp:lastModifiedBy>Sara Bedwell</cp:lastModifiedBy>
  <cp:revision>26</cp:revision>
  <cp:lastPrinted>2024-03-03T15:04:17Z</cp:lastPrinted>
  <dcterms:created xsi:type="dcterms:W3CDTF">2020-02-15T21:30:14Z</dcterms:created>
  <dcterms:modified xsi:type="dcterms:W3CDTF">2024-03-03T15:12:58Z</dcterms:modified>
</cp:coreProperties>
</file>